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62" r:id="rId20"/>
    <p:sldId id="279" r:id="rId21"/>
    <p:sldId id="280" r:id="rId22"/>
    <p:sldId id="281" r:id="rId23"/>
    <p:sldId id="282" r:id="rId24"/>
    <p:sldId id="289" r:id="rId25"/>
    <p:sldId id="290" r:id="rId26"/>
    <p:sldId id="291" r:id="rId27"/>
    <p:sldId id="288" r:id="rId28"/>
    <p:sldId id="27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30A"/>
    <a:srgbClr val="DF2787"/>
    <a:srgbClr val="EE8EC0"/>
    <a:srgbClr val="E3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dirty="0"/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/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/>
        </a:p>
      </dgm:t>
    </dgm:pt>
    <dgm:pt modelId="{DF727384-FF89-4972-A086-63496B5B8AF9}">
      <dgm:prSet phldrT="[Texto]"/>
      <dgm:spPr/>
      <dgm:t>
        <a:bodyPr/>
        <a:lstStyle/>
        <a:p>
          <a:r>
            <a:rPr lang="pt-BR" dirty="0"/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/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/>
        </a:p>
      </dgm:t>
    </dgm:pt>
    <dgm:pt modelId="{981A9EFF-523E-4811-80CC-3E220B73F755}">
      <dgm:prSet phldrT="[Texto]"/>
      <dgm:spPr/>
      <dgm:t>
        <a:bodyPr/>
        <a:lstStyle/>
        <a:p>
          <a:r>
            <a:rPr lang="pt-BR" dirty="0"/>
            <a:t>Interdisciplinaridade e </a:t>
          </a:r>
          <a:r>
            <a:rPr lang="pt-BR" dirty="0" err="1"/>
            <a:t>interprofissionalidade</a:t>
          </a:r>
          <a:endParaRPr lang="pt-BR" dirty="0"/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/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/>
        </a:p>
      </dgm:t>
    </dgm:pt>
    <dgm:pt modelId="{0AC63E51-FA56-46B8-A761-C42801403938}">
      <dgm:prSet phldrT="[Texto]"/>
      <dgm:spPr/>
      <dgm:t>
        <a:bodyPr/>
        <a:lstStyle/>
        <a:p>
          <a:r>
            <a:rPr lang="pt-BR" dirty="0"/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/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/>
        </a:p>
      </dgm:t>
    </dgm:pt>
    <dgm:pt modelId="{82BE03EB-CA3F-4C1F-92E8-922A3636C9C2}">
      <dgm:prSet/>
      <dgm:spPr/>
      <dgm:t>
        <a:bodyPr/>
        <a:lstStyle/>
        <a:p>
          <a:r>
            <a:rPr lang="pt-BR" dirty="0"/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/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/>
        </a:p>
      </dgm:t>
    </dgm:pt>
    <dgm:pt modelId="{41E59A47-4DBA-47E1-8225-02FB8EF9C779}">
      <dgm:prSet/>
      <dgm:spPr/>
      <dgm:t>
        <a:bodyPr/>
        <a:lstStyle/>
        <a:p>
          <a:r>
            <a:rPr lang="pt-BR" dirty="0"/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/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/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727384-FF89-4972-A086-63496B5B8AF9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81A9EFF-523E-4811-80CC-3E220B73F755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Interdisciplinaridade e </a:t>
          </a:r>
          <a:r>
            <a:rPr lang="pt-BR" b="1" dirty="0" err="1">
              <a:solidFill>
                <a:schemeClr val="bg1"/>
              </a:solidFill>
            </a:rPr>
            <a:t>interprofissionalidade</a:t>
          </a:r>
          <a:endParaRPr lang="pt-BR" b="1" dirty="0">
            <a:solidFill>
              <a:schemeClr val="bg1"/>
            </a:solidFill>
          </a:endParaRPr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AC63E51-FA56-46B8-A761-C42801403938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2BE03EB-CA3F-4C1F-92E8-922A3636C9C2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1E59A47-4DBA-47E1-8225-02FB8EF9C779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727384-FF89-4972-A086-63496B5B8AF9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81A9EFF-523E-4811-80CC-3E220B73F755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Interdisciplinaridade e </a:t>
          </a:r>
          <a:r>
            <a:rPr lang="pt-BR" b="1" dirty="0" err="1">
              <a:solidFill>
                <a:schemeClr val="bg1"/>
              </a:solidFill>
            </a:rPr>
            <a:t>interprofissionalidade</a:t>
          </a:r>
          <a:endParaRPr lang="pt-BR" b="1" dirty="0">
            <a:solidFill>
              <a:schemeClr val="bg1"/>
            </a:solidFill>
          </a:endParaRPr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AC63E51-FA56-46B8-A761-C42801403938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2BE03EB-CA3F-4C1F-92E8-922A3636C9C2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1E59A47-4DBA-47E1-8225-02FB8EF9C779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727384-FF89-4972-A086-63496B5B8AF9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81A9EFF-523E-4811-80CC-3E220B73F75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Interdisciplinaridade e </a:t>
          </a:r>
          <a:r>
            <a:rPr lang="pt-BR" b="1" dirty="0" err="1">
              <a:solidFill>
                <a:schemeClr val="bg1"/>
              </a:solidFill>
            </a:rPr>
            <a:t>interprofissionalidade</a:t>
          </a:r>
          <a:endParaRPr lang="pt-BR" b="1" dirty="0">
            <a:solidFill>
              <a:schemeClr val="bg1"/>
            </a:solidFill>
          </a:endParaRPr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AC63E51-FA56-46B8-A761-C42801403938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2BE03EB-CA3F-4C1F-92E8-922A3636C9C2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1E59A47-4DBA-47E1-8225-02FB8EF9C779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727384-FF89-4972-A086-63496B5B8AF9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81A9EFF-523E-4811-80CC-3E220B73F75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Interdisciplinaridade e </a:t>
          </a:r>
          <a:r>
            <a:rPr lang="pt-BR" b="1" dirty="0" err="1">
              <a:solidFill>
                <a:schemeClr val="bg1"/>
              </a:solidFill>
            </a:rPr>
            <a:t>interprofissionalidade</a:t>
          </a:r>
          <a:endParaRPr lang="pt-BR" b="1" dirty="0">
            <a:solidFill>
              <a:schemeClr val="bg1"/>
            </a:solidFill>
          </a:endParaRPr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AC63E51-FA56-46B8-A761-C4280140393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2BE03EB-CA3F-4C1F-92E8-922A3636C9C2}">
      <dgm:prSet/>
      <dgm:spPr>
        <a:solidFill>
          <a:srgbClr val="00B050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1E59A47-4DBA-47E1-8225-02FB8EF9C779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59EE28-8CBD-4EBA-B205-DCAFC81C0392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6EFB85-8F21-46FD-A021-C25B3790351D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DIRETRIZES</a:t>
          </a:r>
        </a:p>
      </dgm:t>
    </dgm:pt>
    <dgm:pt modelId="{F206EF41-7765-484D-9D04-F5E6B2EC766F}" type="par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07AC277-BCA9-48A4-96A3-D07A54950DC0}" type="sibTrans" cxnId="{9C5FB96A-40E5-4548-929B-D06B4B2A182F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DF727384-FF89-4972-A086-63496B5B8AF9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Interação dialógica</a:t>
          </a:r>
        </a:p>
      </dgm:t>
    </dgm:pt>
    <dgm:pt modelId="{62538DAE-FC55-4196-95E0-4A039499C04B}" type="par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DE5B6E8-98C5-4B02-90D7-147A95D9A337}" type="sibTrans" cxnId="{679FE60B-303B-40FC-ADD1-7DAF8F332DB8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81A9EFF-523E-4811-80CC-3E220B73F75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Interdisciplinaridade e </a:t>
          </a:r>
          <a:r>
            <a:rPr lang="pt-BR" b="1" dirty="0" err="1">
              <a:solidFill>
                <a:schemeClr val="bg1"/>
              </a:solidFill>
            </a:rPr>
            <a:t>interprofissionalidade</a:t>
          </a:r>
          <a:endParaRPr lang="pt-BR" b="1" dirty="0">
            <a:solidFill>
              <a:schemeClr val="bg1"/>
            </a:solidFill>
          </a:endParaRPr>
        </a:p>
      </dgm:t>
    </dgm:pt>
    <dgm:pt modelId="{2EFEDBB4-DE4B-4467-8DFA-950E4C257675}" type="par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9782A1F1-525A-44B2-A212-A6B90EBAD5A5}" type="sibTrans" cxnId="{84A6392A-FDC6-4F3E-91A9-CE351F2A7497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AC63E51-FA56-46B8-A761-C4280140393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Indissociabilidade</a:t>
          </a:r>
        </a:p>
      </dgm:t>
    </dgm:pt>
    <dgm:pt modelId="{F32C5C51-B66F-4876-99E8-5F6B907F1272}" type="par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A0BD2AC6-19AD-4C5B-A083-06CEB0DE425C}" type="sibTrans" cxnId="{9801B526-43AB-4D9F-BC61-DEC9FB2203E0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82BE03EB-CA3F-4C1F-92E8-922A3636C9C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na Formação</a:t>
          </a:r>
        </a:p>
      </dgm:t>
    </dgm:pt>
    <dgm:pt modelId="{B4BEE8F1-3430-4A5F-B445-A67D3B2A0896}" type="par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5E5FE2F2-F6D1-4E0A-80BE-74099BAC676D}" type="sibTrans" cxnId="{B731BB9B-625F-40A7-B819-9C80E3223A1C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41E59A47-4DBA-47E1-8225-02FB8EF9C779}">
      <dgm:prSet/>
      <dgm:spPr>
        <a:solidFill>
          <a:srgbClr val="00B050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Impacto e Transformação social</a:t>
          </a:r>
        </a:p>
      </dgm:t>
    </dgm:pt>
    <dgm:pt modelId="{30E1ED3F-D5E4-4BD5-A513-485DA45BBDE7}" type="par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031EAD4B-6573-4689-AB2A-B52FC6AC2E9F}" type="sibTrans" cxnId="{8D5CC263-7F51-48D3-93A4-0B2B010B78C3}">
      <dgm:prSet/>
      <dgm:spPr/>
      <dgm:t>
        <a:bodyPr/>
        <a:lstStyle/>
        <a:p>
          <a:endParaRPr lang="pt-BR" b="1">
            <a:solidFill>
              <a:schemeClr val="bg1"/>
            </a:solidFill>
          </a:endParaRPr>
        </a:p>
      </dgm:t>
    </dgm:pt>
    <dgm:pt modelId="{665EE10E-8031-4BDA-9B83-033C0A251135}" type="pres">
      <dgm:prSet presAssocID="{C059EE28-8CBD-4EBA-B205-DCAFC81C03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E0AC00A-CF0A-4731-9523-85F695ECFC2D}" type="pres">
      <dgm:prSet presAssocID="{196EFB85-8F21-46FD-A021-C25B3790351D}" presName="root1" presStyleCnt="0"/>
      <dgm:spPr/>
    </dgm:pt>
    <dgm:pt modelId="{EEB6A72C-0F5C-469A-8FA3-CD15B05793C4}" type="pres">
      <dgm:prSet presAssocID="{196EFB85-8F21-46FD-A021-C25B3790351D}" presName="LevelOneTextNode" presStyleLbl="node0" presStyleIdx="0" presStyleCnt="1">
        <dgm:presLayoutVars>
          <dgm:chPref val="3"/>
        </dgm:presLayoutVars>
      </dgm:prSet>
      <dgm:spPr/>
    </dgm:pt>
    <dgm:pt modelId="{228D4E56-A3BF-4410-8C2C-083F5B0B288E}" type="pres">
      <dgm:prSet presAssocID="{196EFB85-8F21-46FD-A021-C25B3790351D}" presName="level2hierChild" presStyleCnt="0"/>
      <dgm:spPr/>
    </dgm:pt>
    <dgm:pt modelId="{58EC2F4F-AE54-4F33-8B57-E563622D8585}" type="pres">
      <dgm:prSet presAssocID="{62538DAE-FC55-4196-95E0-4A039499C04B}" presName="conn2-1" presStyleLbl="parChTrans1D2" presStyleIdx="0" presStyleCnt="5"/>
      <dgm:spPr/>
    </dgm:pt>
    <dgm:pt modelId="{E8144E46-5D30-47C6-98F5-BE8B90C0E7B3}" type="pres">
      <dgm:prSet presAssocID="{62538DAE-FC55-4196-95E0-4A039499C04B}" presName="connTx" presStyleLbl="parChTrans1D2" presStyleIdx="0" presStyleCnt="5"/>
      <dgm:spPr/>
    </dgm:pt>
    <dgm:pt modelId="{0CB62811-5C0E-423F-A979-AA98005907E6}" type="pres">
      <dgm:prSet presAssocID="{DF727384-FF89-4972-A086-63496B5B8AF9}" presName="root2" presStyleCnt="0"/>
      <dgm:spPr/>
    </dgm:pt>
    <dgm:pt modelId="{FDDA1AE2-4DAF-4275-8A71-BA21C2A12B43}" type="pres">
      <dgm:prSet presAssocID="{DF727384-FF89-4972-A086-63496B5B8AF9}" presName="LevelTwoTextNode" presStyleLbl="node2" presStyleIdx="0" presStyleCnt="5">
        <dgm:presLayoutVars>
          <dgm:chPref val="3"/>
        </dgm:presLayoutVars>
      </dgm:prSet>
      <dgm:spPr/>
    </dgm:pt>
    <dgm:pt modelId="{3F506EF0-6BCB-4645-8DF0-82D92560AB61}" type="pres">
      <dgm:prSet presAssocID="{DF727384-FF89-4972-A086-63496B5B8AF9}" presName="level3hierChild" presStyleCnt="0"/>
      <dgm:spPr/>
    </dgm:pt>
    <dgm:pt modelId="{CD04B500-D8BB-4ED2-82D0-AE90C0032589}" type="pres">
      <dgm:prSet presAssocID="{2EFEDBB4-DE4B-4467-8DFA-950E4C257675}" presName="conn2-1" presStyleLbl="parChTrans1D2" presStyleIdx="1" presStyleCnt="5"/>
      <dgm:spPr/>
    </dgm:pt>
    <dgm:pt modelId="{44866EDC-298F-493A-8172-346C767A92E1}" type="pres">
      <dgm:prSet presAssocID="{2EFEDBB4-DE4B-4467-8DFA-950E4C257675}" presName="connTx" presStyleLbl="parChTrans1D2" presStyleIdx="1" presStyleCnt="5"/>
      <dgm:spPr/>
    </dgm:pt>
    <dgm:pt modelId="{47DC0D4D-7BAE-4875-A82F-3551FC6BBBCA}" type="pres">
      <dgm:prSet presAssocID="{981A9EFF-523E-4811-80CC-3E220B73F755}" presName="root2" presStyleCnt="0"/>
      <dgm:spPr/>
    </dgm:pt>
    <dgm:pt modelId="{0BBD73EE-ABD0-4AFA-9D73-962EE42D8A75}" type="pres">
      <dgm:prSet presAssocID="{981A9EFF-523E-4811-80CC-3E220B73F755}" presName="LevelTwoTextNode" presStyleLbl="node2" presStyleIdx="1" presStyleCnt="5">
        <dgm:presLayoutVars>
          <dgm:chPref val="3"/>
        </dgm:presLayoutVars>
      </dgm:prSet>
      <dgm:spPr/>
    </dgm:pt>
    <dgm:pt modelId="{904C8F1A-DEB8-4524-990D-14CEB37B5A46}" type="pres">
      <dgm:prSet presAssocID="{981A9EFF-523E-4811-80CC-3E220B73F755}" presName="level3hierChild" presStyleCnt="0"/>
      <dgm:spPr/>
    </dgm:pt>
    <dgm:pt modelId="{199F8FB1-9BBB-4883-951E-BEA0C2ABC2EA}" type="pres">
      <dgm:prSet presAssocID="{F32C5C51-B66F-4876-99E8-5F6B907F1272}" presName="conn2-1" presStyleLbl="parChTrans1D2" presStyleIdx="2" presStyleCnt="5"/>
      <dgm:spPr/>
    </dgm:pt>
    <dgm:pt modelId="{FA31BDB3-1BA0-4F85-81FD-41CFAEA392FC}" type="pres">
      <dgm:prSet presAssocID="{F32C5C51-B66F-4876-99E8-5F6B907F1272}" presName="connTx" presStyleLbl="parChTrans1D2" presStyleIdx="2" presStyleCnt="5"/>
      <dgm:spPr/>
    </dgm:pt>
    <dgm:pt modelId="{FB6C8FF5-7793-4746-AE09-EADE7D2163C6}" type="pres">
      <dgm:prSet presAssocID="{0AC63E51-FA56-46B8-A761-C42801403938}" presName="root2" presStyleCnt="0"/>
      <dgm:spPr/>
    </dgm:pt>
    <dgm:pt modelId="{0BB60C90-EA3C-4E50-AC04-8B48BEBA1DDB}" type="pres">
      <dgm:prSet presAssocID="{0AC63E51-FA56-46B8-A761-C42801403938}" presName="LevelTwoTextNode" presStyleLbl="node2" presStyleIdx="2" presStyleCnt="5">
        <dgm:presLayoutVars>
          <dgm:chPref val="3"/>
        </dgm:presLayoutVars>
      </dgm:prSet>
      <dgm:spPr/>
    </dgm:pt>
    <dgm:pt modelId="{9EDB3D97-1973-4326-829F-6EA7AE77CF4D}" type="pres">
      <dgm:prSet presAssocID="{0AC63E51-FA56-46B8-A761-C42801403938}" presName="level3hierChild" presStyleCnt="0"/>
      <dgm:spPr/>
    </dgm:pt>
    <dgm:pt modelId="{C1B7E4BE-680B-47C0-A6E2-2A8B501A3D49}" type="pres">
      <dgm:prSet presAssocID="{B4BEE8F1-3430-4A5F-B445-A67D3B2A0896}" presName="conn2-1" presStyleLbl="parChTrans1D2" presStyleIdx="3" presStyleCnt="5"/>
      <dgm:spPr/>
    </dgm:pt>
    <dgm:pt modelId="{159F710A-A566-49E6-8A58-C4B2E4613902}" type="pres">
      <dgm:prSet presAssocID="{B4BEE8F1-3430-4A5F-B445-A67D3B2A0896}" presName="connTx" presStyleLbl="parChTrans1D2" presStyleIdx="3" presStyleCnt="5"/>
      <dgm:spPr/>
    </dgm:pt>
    <dgm:pt modelId="{B64B8E53-EBEF-4C0F-966B-BEC4DA695A92}" type="pres">
      <dgm:prSet presAssocID="{82BE03EB-CA3F-4C1F-92E8-922A3636C9C2}" presName="root2" presStyleCnt="0"/>
      <dgm:spPr/>
    </dgm:pt>
    <dgm:pt modelId="{CD6B5094-983A-401C-A4E7-EC7033646647}" type="pres">
      <dgm:prSet presAssocID="{82BE03EB-CA3F-4C1F-92E8-922A3636C9C2}" presName="LevelTwoTextNode" presStyleLbl="node2" presStyleIdx="3" presStyleCnt="5">
        <dgm:presLayoutVars>
          <dgm:chPref val="3"/>
        </dgm:presLayoutVars>
      </dgm:prSet>
      <dgm:spPr/>
    </dgm:pt>
    <dgm:pt modelId="{92978FB7-6501-4A0F-AAB5-12DBE78350A4}" type="pres">
      <dgm:prSet presAssocID="{82BE03EB-CA3F-4C1F-92E8-922A3636C9C2}" presName="level3hierChild" presStyleCnt="0"/>
      <dgm:spPr/>
    </dgm:pt>
    <dgm:pt modelId="{31439103-0C7D-4AAE-A988-AF48EC49448F}" type="pres">
      <dgm:prSet presAssocID="{30E1ED3F-D5E4-4BD5-A513-485DA45BBDE7}" presName="conn2-1" presStyleLbl="parChTrans1D2" presStyleIdx="4" presStyleCnt="5"/>
      <dgm:spPr/>
    </dgm:pt>
    <dgm:pt modelId="{58880E15-0971-42D6-993C-2FC85F99308D}" type="pres">
      <dgm:prSet presAssocID="{30E1ED3F-D5E4-4BD5-A513-485DA45BBDE7}" presName="connTx" presStyleLbl="parChTrans1D2" presStyleIdx="4" presStyleCnt="5"/>
      <dgm:spPr/>
    </dgm:pt>
    <dgm:pt modelId="{34657DE4-9048-41D5-9932-C6946E9E61BF}" type="pres">
      <dgm:prSet presAssocID="{41E59A47-4DBA-47E1-8225-02FB8EF9C779}" presName="root2" presStyleCnt="0"/>
      <dgm:spPr/>
    </dgm:pt>
    <dgm:pt modelId="{D6B3527B-EC9C-493F-A5E0-E18EBE9C42B0}" type="pres">
      <dgm:prSet presAssocID="{41E59A47-4DBA-47E1-8225-02FB8EF9C779}" presName="LevelTwoTextNode" presStyleLbl="node2" presStyleIdx="4" presStyleCnt="5">
        <dgm:presLayoutVars>
          <dgm:chPref val="3"/>
        </dgm:presLayoutVars>
      </dgm:prSet>
      <dgm:spPr/>
    </dgm:pt>
    <dgm:pt modelId="{71226A09-81C7-467B-8F8E-CE21F6A5E684}" type="pres">
      <dgm:prSet presAssocID="{41E59A47-4DBA-47E1-8225-02FB8EF9C779}" presName="level3hierChild" presStyleCnt="0"/>
      <dgm:spPr/>
    </dgm:pt>
  </dgm:ptLst>
  <dgm:cxnLst>
    <dgm:cxn modelId="{3995F709-9E0F-4C16-86CC-46AB3A51A531}" type="presOf" srcId="{F32C5C51-B66F-4876-99E8-5F6B907F1272}" destId="{199F8FB1-9BBB-4883-951E-BEA0C2ABC2EA}" srcOrd="0" destOrd="0" presId="urn:microsoft.com/office/officeart/2008/layout/HorizontalMultiLevelHierarchy"/>
    <dgm:cxn modelId="{679FE60B-303B-40FC-ADD1-7DAF8F332DB8}" srcId="{196EFB85-8F21-46FD-A021-C25B3790351D}" destId="{DF727384-FF89-4972-A086-63496B5B8AF9}" srcOrd="0" destOrd="0" parTransId="{62538DAE-FC55-4196-95E0-4A039499C04B}" sibTransId="{ADE5B6E8-98C5-4B02-90D7-147A95D9A337}"/>
    <dgm:cxn modelId="{9C54810C-080A-4522-B2D3-4D64B033C090}" type="presOf" srcId="{B4BEE8F1-3430-4A5F-B445-A67D3B2A0896}" destId="{C1B7E4BE-680B-47C0-A6E2-2A8B501A3D49}" srcOrd="0" destOrd="0" presId="urn:microsoft.com/office/officeart/2008/layout/HorizontalMultiLevelHierarchy"/>
    <dgm:cxn modelId="{DCC1931B-3DCA-4AB7-B42D-F4F75E36DD3F}" type="presOf" srcId="{62538DAE-FC55-4196-95E0-4A039499C04B}" destId="{E8144E46-5D30-47C6-98F5-BE8B90C0E7B3}" srcOrd="1" destOrd="0" presId="urn:microsoft.com/office/officeart/2008/layout/HorizontalMultiLevelHierarchy"/>
    <dgm:cxn modelId="{E012E21D-533C-4C89-AAFD-704A48961B73}" type="presOf" srcId="{F32C5C51-B66F-4876-99E8-5F6B907F1272}" destId="{FA31BDB3-1BA0-4F85-81FD-41CFAEA392FC}" srcOrd="1" destOrd="0" presId="urn:microsoft.com/office/officeart/2008/layout/HorizontalMultiLevelHierarchy"/>
    <dgm:cxn modelId="{9801B526-43AB-4D9F-BC61-DEC9FB2203E0}" srcId="{196EFB85-8F21-46FD-A021-C25B3790351D}" destId="{0AC63E51-FA56-46B8-A761-C42801403938}" srcOrd="2" destOrd="0" parTransId="{F32C5C51-B66F-4876-99E8-5F6B907F1272}" sibTransId="{A0BD2AC6-19AD-4C5B-A083-06CEB0DE425C}"/>
    <dgm:cxn modelId="{84A6392A-FDC6-4F3E-91A9-CE351F2A7497}" srcId="{196EFB85-8F21-46FD-A021-C25B3790351D}" destId="{981A9EFF-523E-4811-80CC-3E220B73F755}" srcOrd="1" destOrd="0" parTransId="{2EFEDBB4-DE4B-4467-8DFA-950E4C257675}" sibTransId="{9782A1F1-525A-44B2-A212-A6B90EBAD5A5}"/>
    <dgm:cxn modelId="{A6C75E5F-3C2A-469A-B94A-5A4EBA8C6A9C}" type="presOf" srcId="{82BE03EB-CA3F-4C1F-92E8-922A3636C9C2}" destId="{CD6B5094-983A-401C-A4E7-EC7033646647}" srcOrd="0" destOrd="0" presId="urn:microsoft.com/office/officeart/2008/layout/HorizontalMultiLevelHierarchy"/>
    <dgm:cxn modelId="{A25DBB60-6F9C-4F15-9637-BD4CD3D8BC5E}" type="presOf" srcId="{2EFEDBB4-DE4B-4467-8DFA-950E4C257675}" destId="{CD04B500-D8BB-4ED2-82D0-AE90C0032589}" srcOrd="0" destOrd="0" presId="urn:microsoft.com/office/officeart/2008/layout/HorizontalMultiLevelHierarchy"/>
    <dgm:cxn modelId="{8D5CC263-7F51-48D3-93A4-0B2B010B78C3}" srcId="{196EFB85-8F21-46FD-A021-C25B3790351D}" destId="{41E59A47-4DBA-47E1-8225-02FB8EF9C779}" srcOrd="4" destOrd="0" parTransId="{30E1ED3F-D5E4-4BD5-A513-485DA45BBDE7}" sibTransId="{031EAD4B-6573-4689-AB2A-B52FC6AC2E9F}"/>
    <dgm:cxn modelId="{65A6C667-8E0D-422F-8201-8CEF822016DA}" type="presOf" srcId="{C059EE28-8CBD-4EBA-B205-DCAFC81C0392}" destId="{665EE10E-8031-4BDA-9B83-033C0A251135}" srcOrd="0" destOrd="0" presId="urn:microsoft.com/office/officeart/2008/layout/HorizontalMultiLevelHierarchy"/>
    <dgm:cxn modelId="{A654BC48-CE09-4D77-AE19-FE2A67B270C4}" type="presOf" srcId="{30E1ED3F-D5E4-4BD5-A513-485DA45BBDE7}" destId="{58880E15-0971-42D6-993C-2FC85F99308D}" srcOrd="1" destOrd="0" presId="urn:microsoft.com/office/officeart/2008/layout/HorizontalMultiLevelHierarchy"/>
    <dgm:cxn modelId="{A563916A-79D5-427F-95CE-CB4CE083C8D0}" type="presOf" srcId="{41E59A47-4DBA-47E1-8225-02FB8EF9C779}" destId="{D6B3527B-EC9C-493F-A5E0-E18EBE9C42B0}" srcOrd="0" destOrd="0" presId="urn:microsoft.com/office/officeart/2008/layout/HorizontalMultiLevelHierarchy"/>
    <dgm:cxn modelId="{9C5FB96A-40E5-4548-929B-D06B4B2A182F}" srcId="{C059EE28-8CBD-4EBA-B205-DCAFC81C0392}" destId="{196EFB85-8F21-46FD-A021-C25B3790351D}" srcOrd="0" destOrd="0" parTransId="{F206EF41-7765-484D-9D04-F5E6B2EC766F}" sibTransId="{407AC277-BCA9-48A4-96A3-D07A54950DC0}"/>
    <dgm:cxn modelId="{0A35B56B-9B68-4B70-A83F-2559AD4E5042}" type="presOf" srcId="{196EFB85-8F21-46FD-A021-C25B3790351D}" destId="{EEB6A72C-0F5C-469A-8FA3-CD15B05793C4}" srcOrd="0" destOrd="0" presId="urn:microsoft.com/office/officeart/2008/layout/HorizontalMultiLevelHierarchy"/>
    <dgm:cxn modelId="{B731BB9B-625F-40A7-B819-9C80E3223A1C}" srcId="{196EFB85-8F21-46FD-A021-C25B3790351D}" destId="{82BE03EB-CA3F-4C1F-92E8-922A3636C9C2}" srcOrd="3" destOrd="0" parTransId="{B4BEE8F1-3430-4A5F-B445-A67D3B2A0896}" sibTransId="{5E5FE2F2-F6D1-4E0A-80BE-74099BAC676D}"/>
    <dgm:cxn modelId="{F0C02AA8-E7F1-4781-B84A-1991C5110EB5}" type="presOf" srcId="{0AC63E51-FA56-46B8-A761-C42801403938}" destId="{0BB60C90-EA3C-4E50-AC04-8B48BEBA1DDB}" srcOrd="0" destOrd="0" presId="urn:microsoft.com/office/officeart/2008/layout/HorizontalMultiLevelHierarchy"/>
    <dgm:cxn modelId="{E129DCB3-A4F6-4582-B21F-9FA62801E0F2}" type="presOf" srcId="{981A9EFF-523E-4811-80CC-3E220B73F755}" destId="{0BBD73EE-ABD0-4AFA-9D73-962EE42D8A75}" srcOrd="0" destOrd="0" presId="urn:microsoft.com/office/officeart/2008/layout/HorizontalMultiLevelHierarchy"/>
    <dgm:cxn modelId="{EBF4C2D3-3EED-48A9-91C6-48C9DC4347B4}" type="presOf" srcId="{30E1ED3F-D5E4-4BD5-A513-485DA45BBDE7}" destId="{31439103-0C7D-4AAE-A988-AF48EC49448F}" srcOrd="0" destOrd="0" presId="urn:microsoft.com/office/officeart/2008/layout/HorizontalMultiLevelHierarchy"/>
    <dgm:cxn modelId="{F8E53AE8-2804-4EA0-AE78-11888F354727}" type="presOf" srcId="{DF727384-FF89-4972-A086-63496B5B8AF9}" destId="{FDDA1AE2-4DAF-4275-8A71-BA21C2A12B43}" srcOrd="0" destOrd="0" presId="urn:microsoft.com/office/officeart/2008/layout/HorizontalMultiLevelHierarchy"/>
    <dgm:cxn modelId="{AE17C9F2-425C-4F07-9FD2-820D36678DD9}" type="presOf" srcId="{2EFEDBB4-DE4B-4467-8DFA-950E4C257675}" destId="{44866EDC-298F-493A-8172-346C767A92E1}" srcOrd="1" destOrd="0" presId="urn:microsoft.com/office/officeart/2008/layout/HorizontalMultiLevelHierarchy"/>
    <dgm:cxn modelId="{A604BDF4-9E92-4C4B-AB2F-3C01B5A3E88E}" type="presOf" srcId="{B4BEE8F1-3430-4A5F-B445-A67D3B2A0896}" destId="{159F710A-A566-49E6-8A58-C4B2E4613902}" srcOrd="1" destOrd="0" presId="urn:microsoft.com/office/officeart/2008/layout/HorizontalMultiLevelHierarchy"/>
    <dgm:cxn modelId="{60839AFA-C9E2-4A19-8CD9-5CC100CB04A7}" type="presOf" srcId="{62538DAE-FC55-4196-95E0-4A039499C04B}" destId="{58EC2F4F-AE54-4F33-8B57-E563622D8585}" srcOrd="0" destOrd="0" presId="urn:microsoft.com/office/officeart/2008/layout/HorizontalMultiLevelHierarchy"/>
    <dgm:cxn modelId="{96377E7C-5EFA-4D54-81C1-65E6EB15E3FB}" type="presParOf" srcId="{665EE10E-8031-4BDA-9B83-033C0A251135}" destId="{6E0AC00A-CF0A-4731-9523-85F695ECFC2D}" srcOrd="0" destOrd="0" presId="urn:microsoft.com/office/officeart/2008/layout/HorizontalMultiLevelHierarchy"/>
    <dgm:cxn modelId="{622F56F0-E60A-43BC-9B5C-F2D67E386171}" type="presParOf" srcId="{6E0AC00A-CF0A-4731-9523-85F695ECFC2D}" destId="{EEB6A72C-0F5C-469A-8FA3-CD15B05793C4}" srcOrd="0" destOrd="0" presId="urn:microsoft.com/office/officeart/2008/layout/HorizontalMultiLevelHierarchy"/>
    <dgm:cxn modelId="{26FFD803-0589-4914-9A25-6EE417C352FB}" type="presParOf" srcId="{6E0AC00A-CF0A-4731-9523-85F695ECFC2D}" destId="{228D4E56-A3BF-4410-8C2C-083F5B0B288E}" srcOrd="1" destOrd="0" presId="urn:microsoft.com/office/officeart/2008/layout/HorizontalMultiLevelHierarchy"/>
    <dgm:cxn modelId="{EE56A6F1-3F6D-4C63-BFB8-B3D0D57046BC}" type="presParOf" srcId="{228D4E56-A3BF-4410-8C2C-083F5B0B288E}" destId="{58EC2F4F-AE54-4F33-8B57-E563622D8585}" srcOrd="0" destOrd="0" presId="urn:microsoft.com/office/officeart/2008/layout/HorizontalMultiLevelHierarchy"/>
    <dgm:cxn modelId="{58726E62-ABD0-4A0F-8DD8-D8762565D694}" type="presParOf" srcId="{58EC2F4F-AE54-4F33-8B57-E563622D8585}" destId="{E8144E46-5D30-47C6-98F5-BE8B90C0E7B3}" srcOrd="0" destOrd="0" presId="urn:microsoft.com/office/officeart/2008/layout/HorizontalMultiLevelHierarchy"/>
    <dgm:cxn modelId="{70B4E738-8205-4FAD-BE7C-C8A59BE576F2}" type="presParOf" srcId="{228D4E56-A3BF-4410-8C2C-083F5B0B288E}" destId="{0CB62811-5C0E-423F-A979-AA98005907E6}" srcOrd="1" destOrd="0" presId="urn:microsoft.com/office/officeart/2008/layout/HorizontalMultiLevelHierarchy"/>
    <dgm:cxn modelId="{5997F5FE-6E83-440A-B14F-C20C6254E3B4}" type="presParOf" srcId="{0CB62811-5C0E-423F-A979-AA98005907E6}" destId="{FDDA1AE2-4DAF-4275-8A71-BA21C2A12B43}" srcOrd="0" destOrd="0" presId="urn:microsoft.com/office/officeart/2008/layout/HorizontalMultiLevelHierarchy"/>
    <dgm:cxn modelId="{3C741D62-75BF-4B8A-AD25-55A1E2EF00FA}" type="presParOf" srcId="{0CB62811-5C0E-423F-A979-AA98005907E6}" destId="{3F506EF0-6BCB-4645-8DF0-82D92560AB61}" srcOrd="1" destOrd="0" presId="urn:microsoft.com/office/officeart/2008/layout/HorizontalMultiLevelHierarchy"/>
    <dgm:cxn modelId="{4D34BCD3-B86E-4A7A-B290-3A5ED66D9E64}" type="presParOf" srcId="{228D4E56-A3BF-4410-8C2C-083F5B0B288E}" destId="{CD04B500-D8BB-4ED2-82D0-AE90C0032589}" srcOrd="2" destOrd="0" presId="urn:microsoft.com/office/officeart/2008/layout/HorizontalMultiLevelHierarchy"/>
    <dgm:cxn modelId="{87A8C91B-BE56-497C-B245-FEE3163CC3A2}" type="presParOf" srcId="{CD04B500-D8BB-4ED2-82D0-AE90C0032589}" destId="{44866EDC-298F-493A-8172-346C767A92E1}" srcOrd="0" destOrd="0" presId="urn:microsoft.com/office/officeart/2008/layout/HorizontalMultiLevelHierarchy"/>
    <dgm:cxn modelId="{E64BA926-DA17-41CD-ACAD-843E821B6182}" type="presParOf" srcId="{228D4E56-A3BF-4410-8C2C-083F5B0B288E}" destId="{47DC0D4D-7BAE-4875-A82F-3551FC6BBBCA}" srcOrd="3" destOrd="0" presId="urn:microsoft.com/office/officeart/2008/layout/HorizontalMultiLevelHierarchy"/>
    <dgm:cxn modelId="{67398660-7F9E-4D45-8AF4-67629DE8516A}" type="presParOf" srcId="{47DC0D4D-7BAE-4875-A82F-3551FC6BBBCA}" destId="{0BBD73EE-ABD0-4AFA-9D73-962EE42D8A75}" srcOrd="0" destOrd="0" presId="urn:microsoft.com/office/officeart/2008/layout/HorizontalMultiLevelHierarchy"/>
    <dgm:cxn modelId="{B8B39B1E-28C7-4105-9137-42BDE96AD628}" type="presParOf" srcId="{47DC0D4D-7BAE-4875-A82F-3551FC6BBBCA}" destId="{904C8F1A-DEB8-4524-990D-14CEB37B5A46}" srcOrd="1" destOrd="0" presId="urn:microsoft.com/office/officeart/2008/layout/HorizontalMultiLevelHierarchy"/>
    <dgm:cxn modelId="{6F0E42F6-9098-4532-95E1-4ECF39BC2346}" type="presParOf" srcId="{228D4E56-A3BF-4410-8C2C-083F5B0B288E}" destId="{199F8FB1-9BBB-4883-951E-BEA0C2ABC2EA}" srcOrd="4" destOrd="0" presId="urn:microsoft.com/office/officeart/2008/layout/HorizontalMultiLevelHierarchy"/>
    <dgm:cxn modelId="{3393D887-A879-4695-93C4-9062B3483820}" type="presParOf" srcId="{199F8FB1-9BBB-4883-951E-BEA0C2ABC2EA}" destId="{FA31BDB3-1BA0-4F85-81FD-41CFAEA392FC}" srcOrd="0" destOrd="0" presId="urn:microsoft.com/office/officeart/2008/layout/HorizontalMultiLevelHierarchy"/>
    <dgm:cxn modelId="{FB731607-CECF-4076-A508-00F90AD77F93}" type="presParOf" srcId="{228D4E56-A3BF-4410-8C2C-083F5B0B288E}" destId="{FB6C8FF5-7793-4746-AE09-EADE7D2163C6}" srcOrd="5" destOrd="0" presId="urn:microsoft.com/office/officeart/2008/layout/HorizontalMultiLevelHierarchy"/>
    <dgm:cxn modelId="{BF927BE7-AB15-48E1-9ADF-BDF73C90056D}" type="presParOf" srcId="{FB6C8FF5-7793-4746-AE09-EADE7D2163C6}" destId="{0BB60C90-EA3C-4E50-AC04-8B48BEBA1DDB}" srcOrd="0" destOrd="0" presId="urn:microsoft.com/office/officeart/2008/layout/HorizontalMultiLevelHierarchy"/>
    <dgm:cxn modelId="{E0074B91-65DB-4E5C-AD59-FE02A75013DA}" type="presParOf" srcId="{FB6C8FF5-7793-4746-AE09-EADE7D2163C6}" destId="{9EDB3D97-1973-4326-829F-6EA7AE77CF4D}" srcOrd="1" destOrd="0" presId="urn:microsoft.com/office/officeart/2008/layout/HorizontalMultiLevelHierarchy"/>
    <dgm:cxn modelId="{47CEBBD8-4915-4771-8D0D-E6951FCF8FCF}" type="presParOf" srcId="{228D4E56-A3BF-4410-8C2C-083F5B0B288E}" destId="{C1B7E4BE-680B-47C0-A6E2-2A8B501A3D49}" srcOrd="6" destOrd="0" presId="urn:microsoft.com/office/officeart/2008/layout/HorizontalMultiLevelHierarchy"/>
    <dgm:cxn modelId="{5919712D-D751-4230-926D-7BACA81DE0AA}" type="presParOf" srcId="{C1B7E4BE-680B-47C0-A6E2-2A8B501A3D49}" destId="{159F710A-A566-49E6-8A58-C4B2E4613902}" srcOrd="0" destOrd="0" presId="urn:microsoft.com/office/officeart/2008/layout/HorizontalMultiLevelHierarchy"/>
    <dgm:cxn modelId="{CAC1BD96-D537-4C3E-A10C-63B6372C8468}" type="presParOf" srcId="{228D4E56-A3BF-4410-8C2C-083F5B0B288E}" destId="{B64B8E53-EBEF-4C0F-966B-BEC4DA695A92}" srcOrd="7" destOrd="0" presId="urn:microsoft.com/office/officeart/2008/layout/HorizontalMultiLevelHierarchy"/>
    <dgm:cxn modelId="{44188604-CD22-4C0A-AC74-31B974D96A2E}" type="presParOf" srcId="{B64B8E53-EBEF-4C0F-966B-BEC4DA695A92}" destId="{CD6B5094-983A-401C-A4E7-EC7033646647}" srcOrd="0" destOrd="0" presId="urn:microsoft.com/office/officeart/2008/layout/HorizontalMultiLevelHierarchy"/>
    <dgm:cxn modelId="{77C98150-351A-4C25-97AC-3ADF3C745929}" type="presParOf" srcId="{B64B8E53-EBEF-4C0F-966B-BEC4DA695A92}" destId="{92978FB7-6501-4A0F-AAB5-12DBE78350A4}" srcOrd="1" destOrd="0" presId="urn:microsoft.com/office/officeart/2008/layout/HorizontalMultiLevelHierarchy"/>
    <dgm:cxn modelId="{6EF7FA89-B64F-47A9-A3E6-396D924B138A}" type="presParOf" srcId="{228D4E56-A3BF-4410-8C2C-083F5B0B288E}" destId="{31439103-0C7D-4AAE-A988-AF48EC49448F}" srcOrd="8" destOrd="0" presId="urn:microsoft.com/office/officeart/2008/layout/HorizontalMultiLevelHierarchy"/>
    <dgm:cxn modelId="{80E802D6-D21B-4BD6-B9FD-B43D3ADC7DF9}" type="presParOf" srcId="{31439103-0C7D-4AAE-A988-AF48EC49448F}" destId="{58880E15-0971-42D6-993C-2FC85F99308D}" srcOrd="0" destOrd="0" presId="urn:microsoft.com/office/officeart/2008/layout/HorizontalMultiLevelHierarchy"/>
    <dgm:cxn modelId="{F1A1039E-D6A2-4DC3-BA0B-AD23C2706BD8}" type="presParOf" srcId="{228D4E56-A3BF-4410-8C2C-083F5B0B288E}" destId="{34657DE4-9048-41D5-9932-C6946E9E61BF}" srcOrd="9" destOrd="0" presId="urn:microsoft.com/office/officeart/2008/layout/HorizontalMultiLevelHierarchy"/>
    <dgm:cxn modelId="{F3290E55-41A4-48EE-A100-C6E1E3D74BEA}" type="presParOf" srcId="{34657DE4-9048-41D5-9932-C6946E9E61BF}" destId="{D6B3527B-EC9C-493F-A5E0-E18EBE9C42B0}" srcOrd="0" destOrd="0" presId="urn:microsoft.com/office/officeart/2008/layout/HorizontalMultiLevelHierarchy"/>
    <dgm:cxn modelId="{143A2186-5934-4887-A204-66B485F0BBF8}" type="presParOf" srcId="{34657DE4-9048-41D5-9932-C6946E9E61BF}" destId="{71226A09-81C7-467B-8F8E-CE21F6A5E6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45D77A-1DE4-4CB5-B57B-431E646E941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73412A9-B1D6-4998-A674-2961852280B9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AAD0C764-ED7C-482D-9873-D017D6B8CF7D}" type="parTrans" cxnId="{09D6858C-4338-4D87-B77B-58FAF0775338}">
      <dgm:prSet/>
      <dgm:spPr/>
      <dgm:t>
        <a:bodyPr/>
        <a:lstStyle/>
        <a:p>
          <a:endParaRPr lang="pt-BR"/>
        </a:p>
      </dgm:t>
    </dgm:pt>
    <dgm:pt modelId="{13609207-E375-4B69-9C59-9192F8EA7BBA}" type="sibTrans" cxnId="{09D6858C-4338-4D87-B77B-58FAF0775338}">
      <dgm:prSet/>
      <dgm:spPr/>
      <dgm:t>
        <a:bodyPr/>
        <a:lstStyle/>
        <a:p>
          <a:endParaRPr lang="pt-BR"/>
        </a:p>
      </dgm:t>
    </dgm:pt>
    <dgm:pt modelId="{9D5457F2-CB58-408F-A99C-B2964EA28A3F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Justificativa</a:t>
          </a:r>
        </a:p>
      </dgm:t>
    </dgm:pt>
    <dgm:pt modelId="{FEF30541-E7E4-4FE0-A77A-C21909E3CDE4}" type="parTrans" cxnId="{67861E3B-EA0F-4DE4-95EF-B2247E2A3FC4}">
      <dgm:prSet/>
      <dgm:spPr/>
      <dgm:t>
        <a:bodyPr/>
        <a:lstStyle/>
        <a:p>
          <a:endParaRPr lang="pt-BR"/>
        </a:p>
      </dgm:t>
    </dgm:pt>
    <dgm:pt modelId="{6074FE64-BFE9-4D51-93E7-A04FC653D368}" type="sibTrans" cxnId="{67861E3B-EA0F-4DE4-95EF-B2247E2A3FC4}">
      <dgm:prSet/>
      <dgm:spPr/>
      <dgm:t>
        <a:bodyPr/>
        <a:lstStyle/>
        <a:p>
          <a:endParaRPr lang="pt-BR"/>
        </a:p>
      </dgm:t>
    </dgm:pt>
    <dgm:pt modelId="{AA2F3E7B-B594-423A-9BE3-E1698C9D4C8A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17D3AE72-D81B-49B3-8594-CA8B4B147FC2}" type="parTrans" cxnId="{53AA5B4D-B703-4FFC-9324-279ED4E00CE3}">
      <dgm:prSet/>
      <dgm:spPr/>
      <dgm:t>
        <a:bodyPr/>
        <a:lstStyle/>
        <a:p>
          <a:endParaRPr lang="pt-BR"/>
        </a:p>
      </dgm:t>
    </dgm:pt>
    <dgm:pt modelId="{D42661B4-B07D-46EF-AA9B-C31CB1CEC1A6}" type="sibTrans" cxnId="{53AA5B4D-B703-4FFC-9324-279ED4E00CE3}">
      <dgm:prSet/>
      <dgm:spPr/>
      <dgm:t>
        <a:bodyPr/>
        <a:lstStyle/>
        <a:p>
          <a:endParaRPr lang="pt-BR"/>
        </a:p>
      </dgm:t>
    </dgm:pt>
    <dgm:pt modelId="{62D099C0-B80D-4A48-B2EF-8CB67F44A955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Caracterização dos Beneficiários</a:t>
          </a:r>
        </a:p>
      </dgm:t>
    </dgm:pt>
    <dgm:pt modelId="{2687FF8F-7C2F-4FFC-B70C-44108349B11C}" type="parTrans" cxnId="{E519A53C-3985-4803-B1C5-BB73A2E8ED8A}">
      <dgm:prSet/>
      <dgm:spPr/>
      <dgm:t>
        <a:bodyPr/>
        <a:lstStyle/>
        <a:p>
          <a:endParaRPr lang="pt-BR"/>
        </a:p>
      </dgm:t>
    </dgm:pt>
    <dgm:pt modelId="{847444A7-ADA9-4962-8A28-B1750647109C}" type="sibTrans" cxnId="{E519A53C-3985-4803-B1C5-BB73A2E8ED8A}">
      <dgm:prSet/>
      <dgm:spPr/>
      <dgm:t>
        <a:bodyPr/>
        <a:lstStyle/>
        <a:p>
          <a:endParaRPr lang="pt-BR"/>
        </a:p>
      </dgm:t>
    </dgm:pt>
    <dgm:pt modelId="{18997716-834C-4B89-931F-FC8D2D99EB08}">
      <dgm:prSet phldrT="[Texto]"/>
      <dgm:spPr/>
      <dgm:t>
        <a:bodyPr/>
        <a:lstStyle/>
        <a:p>
          <a:r>
            <a:rPr lang="pt-BR" dirty="0"/>
            <a:t>Quem? (</a:t>
          </a:r>
          <a:r>
            <a:rPr lang="pt-BR" b="1" dirty="0">
              <a:solidFill>
                <a:srgbClr val="FF0000"/>
              </a:solidFill>
            </a:rPr>
            <a:t>interação dialógica</a:t>
          </a:r>
          <a:r>
            <a:rPr lang="pt-BR" dirty="0"/>
            <a:t>)</a:t>
          </a:r>
        </a:p>
      </dgm:t>
    </dgm:pt>
    <dgm:pt modelId="{38F51EC3-31CD-4866-A4E8-57C46004AB10}" type="parTrans" cxnId="{BA608A18-E5C4-4BD4-9646-E39362A46B3E}">
      <dgm:prSet/>
      <dgm:spPr/>
      <dgm:t>
        <a:bodyPr/>
        <a:lstStyle/>
        <a:p>
          <a:endParaRPr lang="pt-BR"/>
        </a:p>
      </dgm:t>
    </dgm:pt>
    <dgm:pt modelId="{50E6C777-D545-488E-92D5-D4BAEC28D571}" type="sibTrans" cxnId="{BA608A18-E5C4-4BD4-9646-E39362A46B3E}">
      <dgm:prSet/>
      <dgm:spPr/>
      <dgm:t>
        <a:bodyPr/>
        <a:lstStyle/>
        <a:p>
          <a:endParaRPr lang="pt-BR"/>
        </a:p>
      </dgm:t>
    </dgm:pt>
    <dgm:pt modelId="{822478E4-0E85-46F9-B46F-86112581B92D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B3A9263C-D76E-48DC-851D-18B3B80785B8}" type="parTrans" cxnId="{164068B5-2F97-4973-B6B6-4040D216547A}">
      <dgm:prSet/>
      <dgm:spPr/>
      <dgm:t>
        <a:bodyPr/>
        <a:lstStyle/>
        <a:p>
          <a:endParaRPr lang="pt-BR"/>
        </a:p>
      </dgm:t>
    </dgm:pt>
    <dgm:pt modelId="{E0F45CB0-DD7B-42A5-AC25-B9CD2B0EE185}" type="sibTrans" cxnId="{164068B5-2F97-4973-B6B6-4040D216547A}">
      <dgm:prSet/>
      <dgm:spPr/>
      <dgm:t>
        <a:bodyPr/>
        <a:lstStyle/>
        <a:p>
          <a:endParaRPr lang="pt-BR"/>
        </a:p>
      </dgm:t>
    </dgm:pt>
    <dgm:pt modelId="{401C7758-40C1-4E32-BECC-A2D3B78806DC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Objetivos</a:t>
          </a:r>
        </a:p>
      </dgm:t>
    </dgm:pt>
    <dgm:pt modelId="{4B9B931B-DC56-4148-957E-FADBC9BDEA23}" type="parTrans" cxnId="{81F61CCD-4F8E-4097-A316-013A492EC479}">
      <dgm:prSet/>
      <dgm:spPr/>
      <dgm:t>
        <a:bodyPr/>
        <a:lstStyle/>
        <a:p>
          <a:endParaRPr lang="pt-BR"/>
        </a:p>
      </dgm:t>
    </dgm:pt>
    <dgm:pt modelId="{AECF267E-E2D0-4017-9519-447798613AE7}" type="sibTrans" cxnId="{81F61CCD-4F8E-4097-A316-013A492EC479}">
      <dgm:prSet/>
      <dgm:spPr/>
      <dgm:t>
        <a:bodyPr/>
        <a:lstStyle/>
        <a:p>
          <a:endParaRPr lang="pt-BR"/>
        </a:p>
      </dgm:t>
    </dgm:pt>
    <dgm:pt modelId="{4979D3EF-5A78-49D1-BAAA-8734E5180371}">
      <dgm:prSet phldrT="[Texto]"/>
      <dgm:spPr/>
      <dgm:t>
        <a:bodyPr/>
        <a:lstStyle/>
        <a:p>
          <a:r>
            <a:rPr lang="pt-BR" dirty="0"/>
            <a:t>O que será realizado?</a:t>
          </a:r>
        </a:p>
      </dgm:t>
    </dgm:pt>
    <dgm:pt modelId="{9BD8D16B-4BDD-452E-A7AA-B551195D0C37}" type="parTrans" cxnId="{FB70297D-FC9B-458B-A53D-CC9ADA797539}">
      <dgm:prSet/>
      <dgm:spPr/>
      <dgm:t>
        <a:bodyPr/>
        <a:lstStyle/>
        <a:p>
          <a:endParaRPr lang="pt-BR"/>
        </a:p>
      </dgm:t>
    </dgm:pt>
    <dgm:pt modelId="{745082F1-5805-4F09-8F28-A43D55D7BB43}" type="sibTrans" cxnId="{FB70297D-FC9B-458B-A53D-CC9ADA797539}">
      <dgm:prSet/>
      <dgm:spPr/>
      <dgm:t>
        <a:bodyPr/>
        <a:lstStyle/>
        <a:p>
          <a:endParaRPr lang="pt-BR"/>
        </a:p>
      </dgm:t>
    </dgm:pt>
    <dgm:pt modelId="{4FEBD4C7-C6A9-4679-AC9A-C3EE17BFA494}">
      <dgm:prSet/>
      <dgm:spPr/>
      <dgm:t>
        <a:bodyPr/>
        <a:lstStyle/>
        <a:p>
          <a:r>
            <a:rPr lang="pt-BR" dirty="0"/>
            <a:t>4</a:t>
          </a:r>
        </a:p>
      </dgm:t>
    </dgm:pt>
    <dgm:pt modelId="{8ABFDDDC-A81A-4163-B347-BC5C836A0E17}" type="parTrans" cxnId="{E7061244-D40F-4E61-BCE6-548FDA738E1E}">
      <dgm:prSet/>
      <dgm:spPr/>
      <dgm:t>
        <a:bodyPr/>
        <a:lstStyle/>
        <a:p>
          <a:endParaRPr lang="pt-BR"/>
        </a:p>
      </dgm:t>
    </dgm:pt>
    <dgm:pt modelId="{5B4F10A0-352D-44C5-8E51-9C06291BE5B7}" type="sibTrans" cxnId="{E7061244-D40F-4E61-BCE6-548FDA738E1E}">
      <dgm:prSet/>
      <dgm:spPr/>
      <dgm:t>
        <a:bodyPr/>
        <a:lstStyle/>
        <a:p>
          <a:endParaRPr lang="pt-BR"/>
        </a:p>
      </dgm:t>
    </dgm:pt>
    <dgm:pt modelId="{4D9A278D-6CB4-4174-B7D5-C0A3C4512822}">
      <dgm:prSet/>
      <dgm:spPr/>
      <dgm:t>
        <a:bodyPr/>
        <a:lstStyle/>
        <a:p>
          <a:r>
            <a:rPr lang="pt-BR" dirty="0"/>
            <a:t>5</a:t>
          </a:r>
        </a:p>
      </dgm:t>
    </dgm:pt>
    <dgm:pt modelId="{AF47703C-B1CB-4617-BB63-8FAB3BCCADE6}" type="parTrans" cxnId="{F671DBA8-2853-4F81-83BB-06DA4BF47827}">
      <dgm:prSet/>
      <dgm:spPr/>
      <dgm:t>
        <a:bodyPr/>
        <a:lstStyle/>
        <a:p>
          <a:endParaRPr lang="pt-BR"/>
        </a:p>
      </dgm:t>
    </dgm:pt>
    <dgm:pt modelId="{ED49EA42-CBF7-4F54-AE06-780E674FA975}" type="sibTrans" cxnId="{F671DBA8-2853-4F81-83BB-06DA4BF47827}">
      <dgm:prSet/>
      <dgm:spPr/>
      <dgm:t>
        <a:bodyPr/>
        <a:lstStyle/>
        <a:p>
          <a:endParaRPr lang="pt-BR"/>
        </a:p>
      </dgm:t>
    </dgm:pt>
    <dgm:pt modelId="{602D1A4F-934E-4082-98BB-BE45406CDEC5}">
      <dgm:prSet/>
      <dgm:spPr/>
      <dgm:t>
        <a:bodyPr/>
        <a:lstStyle/>
        <a:p>
          <a:r>
            <a:rPr lang="pt-BR" dirty="0"/>
            <a:t>6</a:t>
          </a:r>
        </a:p>
      </dgm:t>
    </dgm:pt>
    <dgm:pt modelId="{FC072956-00A8-4F3B-8F51-BEAFA13F1585}" type="parTrans" cxnId="{D2EE55AC-5FD3-4729-9718-07F2C8596609}">
      <dgm:prSet/>
      <dgm:spPr/>
      <dgm:t>
        <a:bodyPr/>
        <a:lstStyle/>
        <a:p>
          <a:endParaRPr lang="pt-BR"/>
        </a:p>
      </dgm:t>
    </dgm:pt>
    <dgm:pt modelId="{093A25E9-5622-4F0B-9BB2-D4A1E6A6BCFA}" type="sibTrans" cxnId="{D2EE55AC-5FD3-4729-9718-07F2C8596609}">
      <dgm:prSet/>
      <dgm:spPr/>
      <dgm:t>
        <a:bodyPr/>
        <a:lstStyle/>
        <a:p>
          <a:endParaRPr lang="pt-BR"/>
        </a:p>
      </dgm:t>
    </dgm:pt>
    <dgm:pt modelId="{A324A58D-BDCA-4439-8D8D-525564293C91}">
      <dgm:prSet phldrT="[Texto]"/>
      <dgm:spPr/>
      <dgm:t>
        <a:bodyPr/>
        <a:lstStyle/>
        <a:p>
          <a:r>
            <a:rPr lang="pt-BR" dirty="0"/>
            <a:t>Por que? Para quem? Qual alcance? Qual relevância?</a:t>
          </a:r>
        </a:p>
      </dgm:t>
    </dgm:pt>
    <dgm:pt modelId="{DC301CB0-A7BD-4DE2-9E9E-2646B1F6814D}" type="sibTrans" cxnId="{DB6433C7-62D4-4669-A85C-60593533C0E8}">
      <dgm:prSet/>
      <dgm:spPr/>
      <dgm:t>
        <a:bodyPr/>
        <a:lstStyle/>
        <a:p>
          <a:endParaRPr lang="pt-BR"/>
        </a:p>
      </dgm:t>
    </dgm:pt>
    <dgm:pt modelId="{B28D5AE6-395F-4949-9719-07891EED5873}" type="parTrans" cxnId="{DB6433C7-62D4-4669-A85C-60593533C0E8}">
      <dgm:prSet/>
      <dgm:spPr/>
      <dgm:t>
        <a:bodyPr/>
        <a:lstStyle/>
        <a:p>
          <a:endParaRPr lang="pt-BR"/>
        </a:p>
      </dgm:t>
    </dgm:pt>
    <dgm:pt modelId="{36BA3442-E78B-4015-9BAB-DD06CBC83B49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Metas</a:t>
          </a:r>
        </a:p>
      </dgm:t>
    </dgm:pt>
    <dgm:pt modelId="{5A158E55-005B-45FD-A4D3-8316B85E52DA}" type="parTrans" cxnId="{D4AFCCC7-6401-476E-A331-661746E84417}">
      <dgm:prSet/>
      <dgm:spPr/>
      <dgm:t>
        <a:bodyPr/>
        <a:lstStyle/>
        <a:p>
          <a:endParaRPr lang="pt-BR"/>
        </a:p>
      </dgm:t>
    </dgm:pt>
    <dgm:pt modelId="{640B8A75-2F65-45BC-BBC9-CB8C64C6F6C7}" type="sibTrans" cxnId="{D4AFCCC7-6401-476E-A331-661746E84417}">
      <dgm:prSet/>
      <dgm:spPr/>
      <dgm:t>
        <a:bodyPr/>
        <a:lstStyle/>
        <a:p>
          <a:endParaRPr lang="pt-BR"/>
        </a:p>
      </dgm:t>
    </dgm:pt>
    <dgm:pt modelId="{D92C5712-30EA-45FD-B617-80AEE990D7CC}">
      <dgm:prSet/>
      <dgm:spPr/>
      <dgm:t>
        <a:bodyPr/>
        <a:lstStyle/>
        <a:p>
          <a:r>
            <a:rPr lang="pt-BR" dirty="0"/>
            <a:t>O que se propõe alcançar objetivamente (qualitativo, quantitativo ou ambos)?</a:t>
          </a:r>
        </a:p>
      </dgm:t>
    </dgm:pt>
    <dgm:pt modelId="{B063B217-FBEF-4F63-A08A-A1E8DAA55A4F}" type="parTrans" cxnId="{B840F213-6721-4A58-8ED7-24E9E0F3F5C8}">
      <dgm:prSet/>
      <dgm:spPr/>
      <dgm:t>
        <a:bodyPr/>
        <a:lstStyle/>
        <a:p>
          <a:endParaRPr lang="pt-BR"/>
        </a:p>
      </dgm:t>
    </dgm:pt>
    <dgm:pt modelId="{4C1F559C-3FA5-4452-9780-90DEABAC08AF}" type="sibTrans" cxnId="{B840F213-6721-4A58-8ED7-24E9E0F3F5C8}">
      <dgm:prSet/>
      <dgm:spPr/>
      <dgm:t>
        <a:bodyPr/>
        <a:lstStyle/>
        <a:p>
          <a:endParaRPr lang="pt-BR"/>
        </a:p>
      </dgm:t>
    </dgm:pt>
    <dgm:pt modelId="{659F09C6-E6D2-4DE3-8DA9-7DCDF15B5030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Fundamentação teórica</a:t>
          </a:r>
        </a:p>
      </dgm:t>
    </dgm:pt>
    <dgm:pt modelId="{68C81A9D-8044-43B4-90F7-5012F867B476}" type="parTrans" cxnId="{70DE6A9A-55A2-46F1-AD5E-EEAD5F308E78}">
      <dgm:prSet/>
      <dgm:spPr/>
      <dgm:t>
        <a:bodyPr/>
        <a:lstStyle/>
        <a:p>
          <a:endParaRPr lang="pt-BR"/>
        </a:p>
      </dgm:t>
    </dgm:pt>
    <dgm:pt modelId="{2C7DC9AE-75CD-465C-997A-AABA63D34D8F}" type="sibTrans" cxnId="{70DE6A9A-55A2-46F1-AD5E-EEAD5F308E78}">
      <dgm:prSet/>
      <dgm:spPr/>
      <dgm:t>
        <a:bodyPr/>
        <a:lstStyle/>
        <a:p>
          <a:endParaRPr lang="pt-BR"/>
        </a:p>
      </dgm:t>
    </dgm:pt>
    <dgm:pt modelId="{371F9393-2285-4149-B910-D60A08C38960}">
      <dgm:prSet/>
      <dgm:spPr/>
      <dgm:t>
        <a:bodyPr/>
        <a:lstStyle/>
        <a:p>
          <a:r>
            <a:rPr lang="pt-BR" dirty="0"/>
            <a:t>Em que literatura se baseia a proposta?</a:t>
          </a:r>
        </a:p>
      </dgm:t>
    </dgm:pt>
    <dgm:pt modelId="{F332E796-8F58-47A7-9FF9-6FC7658184FB}" type="parTrans" cxnId="{7CDFAC77-392B-4C7C-B52C-499EA8BFA1ED}">
      <dgm:prSet/>
      <dgm:spPr/>
      <dgm:t>
        <a:bodyPr/>
        <a:lstStyle/>
        <a:p>
          <a:endParaRPr lang="pt-BR"/>
        </a:p>
      </dgm:t>
    </dgm:pt>
    <dgm:pt modelId="{80B3413A-94FD-40DA-8E35-564A6A899208}" type="sibTrans" cxnId="{7CDFAC77-392B-4C7C-B52C-499EA8BFA1ED}">
      <dgm:prSet/>
      <dgm:spPr/>
      <dgm:t>
        <a:bodyPr/>
        <a:lstStyle/>
        <a:p>
          <a:endParaRPr lang="pt-BR"/>
        </a:p>
      </dgm:t>
    </dgm:pt>
    <dgm:pt modelId="{26C87702-00A5-47BC-BF0E-FE4181D05021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Metodologia (</a:t>
          </a:r>
          <a:r>
            <a:rPr lang="pt-BR" b="1" dirty="0">
              <a:solidFill>
                <a:srgbClr val="FF0000"/>
              </a:solidFill>
            </a:rPr>
            <a:t>interdisciplinaridade e </a:t>
          </a:r>
          <a:r>
            <a:rPr lang="pt-BR" b="1" dirty="0" err="1">
              <a:solidFill>
                <a:srgbClr val="FF0000"/>
              </a:solidFill>
            </a:rPr>
            <a:t>interprofissionalidade</a:t>
          </a:r>
          <a:r>
            <a:rPr lang="pt-BR" b="1" dirty="0"/>
            <a:t>)</a:t>
          </a:r>
        </a:p>
      </dgm:t>
    </dgm:pt>
    <dgm:pt modelId="{AAEC3612-2E05-43CB-B441-862055555320}" type="parTrans" cxnId="{780E355B-336B-4FA0-9E50-2C25AC95BC44}">
      <dgm:prSet/>
      <dgm:spPr/>
      <dgm:t>
        <a:bodyPr/>
        <a:lstStyle/>
        <a:p>
          <a:endParaRPr lang="pt-BR"/>
        </a:p>
      </dgm:t>
    </dgm:pt>
    <dgm:pt modelId="{874B879D-D848-410F-B739-D89EF437DAF3}" type="sibTrans" cxnId="{780E355B-336B-4FA0-9E50-2C25AC95BC44}">
      <dgm:prSet/>
      <dgm:spPr/>
      <dgm:t>
        <a:bodyPr/>
        <a:lstStyle/>
        <a:p>
          <a:endParaRPr lang="pt-BR"/>
        </a:p>
      </dgm:t>
    </dgm:pt>
    <dgm:pt modelId="{718DF149-7F9B-4EE2-A970-AE6D433BB418}">
      <dgm:prSet/>
      <dgm:spPr/>
      <dgm:t>
        <a:bodyPr/>
        <a:lstStyle/>
        <a:p>
          <a:r>
            <a:rPr lang="pt-BR" dirty="0"/>
            <a:t>Como? (Objetivos)</a:t>
          </a:r>
        </a:p>
      </dgm:t>
    </dgm:pt>
    <dgm:pt modelId="{1888F34E-D6A9-45C8-AF47-A29646F7DAA7}" type="parTrans" cxnId="{28B581ED-5BF8-49B5-943D-38D83471A8AB}">
      <dgm:prSet/>
      <dgm:spPr/>
      <dgm:t>
        <a:bodyPr/>
        <a:lstStyle/>
        <a:p>
          <a:endParaRPr lang="pt-BR"/>
        </a:p>
      </dgm:t>
    </dgm:pt>
    <dgm:pt modelId="{80B824FC-C9EE-437A-A6A8-47AB6705EFEA}" type="sibTrans" cxnId="{28B581ED-5BF8-49B5-943D-38D83471A8AB}">
      <dgm:prSet/>
      <dgm:spPr/>
      <dgm:t>
        <a:bodyPr/>
        <a:lstStyle/>
        <a:p>
          <a:endParaRPr lang="pt-BR"/>
        </a:p>
      </dgm:t>
    </dgm:pt>
    <dgm:pt modelId="{F0B46A1C-63EB-4278-9D71-42A68DC685FE}" type="pres">
      <dgm:prSet presAssocID="{AC45D77A-1DE4-4CB5-B57B-431E646E9417}" presName="linearFlow" presStyleCnt="0">
        <dgm:presLayoutVars>
          <dgm:dir/>
          <dgm:animLvl val="lvl"/>
          <dgm:resizeHandles val="exact"/>
        </dgm:presLayoutVars>
      </dgm:prSet>
      <dgm:spPr/>
    </dgm:pt>
    <dgm:pt modelId="{8B347747-CF03-4AAB-BBFD-5C26CBBEC319}" type="pres">
      <dgm:prSet presAssocID="{F73412A9-B1D6-4998-A674-2961852280B9}" presName="composite" presStyleCnt="0"/>
      <dgm:spPr/>
    </dgm:pt>
    <dgm:pt modelId="{9F71F66E-36BB-42A5-9302-0927D0382D31}" type="pres">
      <dgm:prSet presAssocID="{F73412A9-B1D6-4998-A674-2961852280B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EEC4881-D698-4ED5-9ED7-FC637A4CE170}" type="pres">
      <dgm:prSet presAssocID="{F73412A9-B1D6-4998-A674-2961852280B9}" presName="descendantText" presStyleLbl="alignAcc1" presStyleIdx="0" presStyleCnt="6">
        <dgm:presLayoutVars>
          <dgm:bulletEnabled val="1"/>
        </dgm:presLayoutVars>
      </dgm:prSet>
      <dgm:spPr/>
    </dgm:pt>
    <dgm:pt modelId="{FA9BDCEF-ED2B-48BD-AA0E-9DF39E38BCB8}" type="pres">
      <dgm:prSet presAssocID="{13609207-E375-4B69-9C59-9192F8EA7BBA}" presName="sp" presStyleCnt="0"/>
      <dgm:spPr/>
    </dgm:pt>
    <dgm:pt modelId="{7474FCD5-A28F-4C01-8AD2-733DC2F40B16}" type="pres">
      <dgm:prSet presAssocID="{AA2F3E7B-B594-423A-9BE3-E1698C9D4C8A}" presName="composite" presStyleCnt="0"/>
      <dgm:spPr/>
    </dgm:pt>
    <dgm:pt modelId="{0634D8B2-C5F4-4C34-B524-336C67E31219}" type="pres">
      <dgm:prSet presAssocID="{AA2F3E7B-B594-423A-9BE3-E1698C9D4C8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F829E56-E079-45CF-8E9D-B7883AEBEA5D}" type="pres">
      <dgm:prSet presAssocID="{AA2F3E7B-B594-423A-9BE3-E1698C9D4C8A}" presName="descendantText" presStyleLbl="alignAcc1" presStyleIdx="1" presStyleCnt="6">
        <dgm:presLayoutVars>
          <dgm:bulletEnabled val="1"/>
        </dgm:presLayoutVars>
      </dgm:prSet>
      <dgm:spPr/>
    </dgm:pt>
    <dgm:pt modelId="{B576469F-ED11-4996-8EEA-10E58294FB7A}" type="pres">
      <dgm:prSet presAssocID="{D42661B4-B07D-46EF-AA9B-C31CB1CEC1A6}" presName="sp" presStyleCnt="0"/>
      <dgm:spPr/>
    </dgm:pt>
    <dgm:pt modelId="{7844BA98-A93D-4FB1-9140-61874B42D8D5}" type="pres">
      <dgm:prSet presAssocID="{822478E4-0E85-46F9-B46F-86112581B92D}" presName="composite" presStyleCnt="0"/>
      <dgm:spPr/>
    </dgm:pt>
    <dgm:pt modelId="{D25153CE-E0E0-4120-A3AD-137203A81134}" type="pres">
      <dgm:prSet presAssocID="{822478E4-0E85-46F9-B46F-86112581B92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EACBAAD-6C84-42EB-A90E-4194B89B1A0D}" type="pres">
      <dgm:prSet presAssocID="{822478E4-0E85-46F9-B46F-86112581B92D}" presName="descendantText" presStyleLbl="alignAcc1" presStyleIdx="2" presStyleCnt="6">
        <dgm:presLayoutVars>
          <dgm:bulletEnabled val="1"/>
        </dgm:presLayoutVars>
      </dgm:prSet>
      <dgm:spPr/>
    </dgm:pt>
    <dgm:pt modelId="{FC9FD3B7-E323-4628-A152-9A45165EC4E1}" type="pres">
      <dgm:prSet presAssocID="{E0F45CB0-DD7B-42A5-AC25-B9CD2B0EE185}" presName="sp" presStyleCnt="0"/>
      <dgm:spPr/>
    </dgm:pt>
    <dgm:pt modelId="{315CD5C6-BD59-426F-AADF-27C43102D665}" type="pres">
      <dgm:prSet presAssocID="{4FEBD4C7-C6A9-4679-AC9A-C3EE17BFA494}" presName="composite" presStyleCnt="0"/>
      <dgm:spPr/>
    </dgm:pt>
    <dgm:pt modelId="{9A1E9DA6-896C-43FD-B079-BB59F58E84D0}" type="pres">
      <dgm:prSet presAssocID="{4FEBD4C7-C6A9-4679-AC9A-C3EE17BFA49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528BD10-AEF7-4118-B1C4-62C30D6E5670}" type="pres">
      <dgm:prSet presAssocID="{4FEBD4C7-C6A9-4679-AC9A-C3EE17BFA494}" presName="descendantText" presStyleLbl="alignAcc1" presStyleIdx="3" presStyleCnt="6">
        <dgm:presLayoutVars>
          <dgm:bulletEnabled val="1"/>
        </dgm:presLayoutVars>
      </dgm:prSet>
      <dgm:spPr/>
    </dgm:pt>
    <dgm:pt modelId="{C790B08B-4105-462F-9CBF-05A79A0C008A}" type="pres">
      <dgm:prSet presAssocID="{5B4F10A0-352D-44C5-8E51-9C06291BE5B7}" presName="sp" presStyleCnt="0"/>
      <dgm:spPr/>
    </dgm:pt>
    <dgm:pt modelId="{3A56B566-5502-40E4-A8EA-9FAA4FF047FA}" type="pres">
      <dgm:prSet presAssocID="{4D9A278D-6CB4-4174-B7D5-C0A3C4512822}" presName="composite" presStyleCnt="0"/>
      <dgm:spPr/>
    </dgm:pt>
    <dgm:pt modelId="{0A4A836A-B6BE-4100-953C-A844D4A08955}" type="pres">
      <dgm:prSet presAssocID="{4D9A278D-6CB4-4174-B7D5-C0A3C451282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7F71255-CC43-4096-9A12-ADCFA431B399}" type="pres">
      <dgm:prSet presAssocID="{4D9A278D-6CB4-4174-B7D5-C0A3C4512822}" presName="descendantText" presStyleLbl="alignAcc1" presStyleIdx="4" presStyleCnt="6">
        <dgm:presLayoutVars>
          <dgm:bulletEnabled val="1"/>
        </dgm:presLayoutVars>
      </dgm:prSet>
      <dgm:spPr/>
    </dgm:pt>
    <dgm:pt modelId="{51EA4F30-93DF-44A1-9BE4-E72525ACEE41}" type="pres">
      <dgm:prSet presAssocID="{ED49EA42-CBF7-4F54-AE06-780E674FA975}" presName="sp" presStyleCnt="0"/>
      <dgm:spPr/>
    </dgm:pt>
    <dgm:pt modelId="{EA1E645C-200A-4BDD-90F6-B7B2415AFFDB}" type="pres">
      <dgm:prSet presAssocID="{602D1A4F-934E-4082-98BB-BE45406CDEC5}" presName="composite" presStyleCnt="0"/>
      <dgm:spPr/>
    </dgm:pt>
    <dgm:pt modelId="{2655A73E-D11F-4384-BE55-C9186A8F91CE}" type="pres">
      <dgm:prSet presAssocID="{602D1A4F-934E-4082-98BB-BE45406CD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6EB5484-9203-4207-9C85-DA839D4AC9BE}" type="pres">
      <dgm:prSet presAssocID="{602D1A4F-934E-4082-98BB-BE45406CDEC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DEFFC07-35DA-42A8-B693-25CC7D6CB190}" type="presOf" srcId="{822478E4-0E85-46F9-B46F-86112581B92D}" destId="{D25153CE-E0E0-4120-A3AD-137203A81134}" srcOrd="0" destOrd="0" presId="urn:microsoft.com/office/officeart/2005/8/layout/chevron2"/>
    <dgm:cxn modelId="{B840F213-6721-4A58-8ED7-24E9E0F3F5C8}" srcId="{4FEBD4C7-C6A9-4679-AC9A-C3EE17BFA494}" destId="{D92C5712-30EA-45FD-B617-80AEE990D7CC}" srcOrd="1" destOrd="0" parTransId="{B063B217-FBEF-4F63-A08A-A1E8DAA55A4F}" sibTransId="{4C1F559C-3FA5-4452-9780-90DEABAC08AF}"/>
    <dgm:cxn modelId="{BA608A18-E5C4-4BD4-9646-E39362A46B3E}" srcId="{AA2F3E7B-B594-423A-9BE3-E1698C9D4C8A}" destId="{18997716-834C-4B89-931F-FC8D2D99EB08}" srcOrd="1" destOrd="0" parTransId="{38F51EC3-31CD-4866-A4E8-57C46004AB10}" sibTransId="{50E6C777-D545-488E-92D5-D4BAEC28D571}"/>
    <dgm:cxn modelId="{BBBBA528-F43A-4BE7-92DE-2CC2BDADC760}" type="presOf" srcId="{36BA3442-E78B-4015-9BAB-DD06CBC83B49}" destId="{3528BD10-AEF7-4118-B1C4-62C30D6E5670}" srcOrd="0" destOrd="0" presId="urn:microsoft.com/office/officeart/2005/8/layout/chevron2"/>
    <dgm:cxn modelId="{1EF5A332-0B1C-4FAE-8EF2-A732CF26F2B3}" type="presOf" srcId="{A324A58D-BDCA-4439-8D8D-525564293C91}" destId="{7EEC4881-D698-4ED5-9ED7-FC637A4CE170}" srcOrd="0" destOrd="1" presId="urn:microsoft.com/office/officeart/2005/8/layout/chevron2"/>
    <dgm:cxn modelId="{D1065839-07AB-4CBA-B034-0F3D5F0622F1}" type="presOf" srcId="{62D099C0-B80D-4A48-B2EF-8CB67F44A955}" destId="{8F829E56-E079-45CF-8E9D-B7883AEBEA5D}" srcOrd="0" destOrd="0" presId="urn:microsoft.com/office/officeart/2005/8/layout/chevron2"/>
    <dgm:cxn modelId="{67861E3B-EA0F-4DE4-95EF-B2247E2A3FC4}" srcId="{F73412A9-B1D6-4998-A674-2961852280B9}" destId="{9D5457F2-CB58-408F-A99C-B2964EA28A3F}" srcOrd="0" destOrd="0" parTransId="{FEF30541-E7E4-4FE0-A77A-C21909E3CDE4}" sibTransId="{6074FE64-BFE9-4D51-93E7-A04FC653D368}"/>
    <dgm:cxn modelId="{E519A53C-3985-4803-B1C5-BB73A2E8ED8A}" srcId="{AA2F3E7B-B594-423A-9BE3-E1698C9D4C8A}" destId="{62D099C0-B80D-4A48-B2EF-8CB67F44A955}" srcOrd="0" destOrd="0" parTransId="{2687FF8F-7C2F-4FFC-B70C-44108349B11C}" sibTransId="{847444A7-ADA9-4962-8A28-B1750647109C}"/>
    <dgm:cxn modelId="{780E355B-336B-4FA0-9E50-2C25AC95BC44}" srcId="{602D1A4F-934E-4082-98BB-BE45406CDEC5}" destId="{26C87702-00A5-47BC-BF0E-FE4181D05021}" srcOrd="0" destOrd="0" parTransId="{AAEC3612-2E05-43CB-B441-862055555320}" sibTransId="{874B879D-D848-410F-B739-D89EF437DAF3}"/>
    <dgm:cxn modelId="{E7061244-D40F-4E61-BCE6-548FDA738E1E}" srcId="{AC45D77A-1DE4-4CB5-B57B-431E646E9417}" destId="{4FEBD4C7-C6A9-4679-AC9A-C3EE17BFA494}" srcOrd="3" destOrd="0" parTransId="{8ABFDDDC-A81A-4163-B347-BC5C836A0E17}" sibTransId="{5B4F10A0-352D-44C5-8E51-9C06291BE5B7}"/>
    <dgm:cxn modelId="{33E6E34C-9085-40DD-94EF-1D7115264E1A}" type="presOf" srcId="{4D9A278D-6CB4-4174-B7D5-C0A3C4512822}" destId="{0A4A836A-B6BE-4100-953C-A844D4A08955}" srcOrd="0" destOrd="0" presId="urn:microsoft.com/office/officeart/2005/8/layout/chevron2"/>
    <dgm:cxn modelId="{EC0A2C4D-59FA-4A46-8350-7AC00EA44CA7}" type="presOf" srcId="{AC45D77A-1DE4-4CB5-B57B-431E646E9417}" destId="{F0B46A1C-63EB-4278-9D71-42A68DC685FE}" srcOrd="0" destOrd="0" presId="urn:microsoft.com/office/officeart/2005/8/layout/chevron2"/>
    <dgm:cxn modelId="{53AA5B4D-B703-4FFC-9324-279ED4E00CE3}" srcId="{AC45D77A-1DE4-4CB5-B57B-431E646E9417}" destId="{AA2F3E7B-B594-423A-9BE3-E1698C9D4C8A}" srcOrd="1" destOrd="0" parTransId="{17D3AE72-D81B-49B3-8594-CA8B4B147FC2}" sibTransId="{D42661B4-B07D-46EF-AA9B-C31CB1CEC1A6}"/>
    <dgm:cxn modelId="{2C1B4355-664F-46B1-8370-472CCA6F7C03}" type="presOf" srcId="{26C87702-00A5-47BC-BF0E-FE4181D05021}" destId="{36EB5484-9203-4207-9C85-DA839D4AC9BE}" srcOrd="0" destOrd="0" presId="urn:microsoft.com/office/officeart/2005/8/layout/chevron2"/>
    <dgm:cxn modelId="{C6B11557-DC1F-4E7E-BE13-B777711A1A8A}" type="presOf" srcId="{602D1A4F-934E-4082-98BB-BE45406CDEC5}" destId="{2655A73E-D11F-4384-BE55-C9186A8F91CE}" srcOrd="0" destOrd="0" presId="urn:microsoft.com/office/officeart/2005/8/layout/chevron2"/>
    <dgm:cxn modelId="{7CDFAC77-392B-4C7C-B52C-499EA8BFA1ED}" srcId="{4D9A278D-6CB4-4174-B7D5-C0A3C4512822}" destId="{371F9393-2285-4149-B910-D60A08C38960}" srcOrd="1" destOrd="0" parTransId="{F332E796-8F58-47A7-9FF9-6FC7658184FB}" sibTransId="{80B3413A-94FD-40DA-8E35-564A6A899208}"/>
    <dgm:cxn modelId="{566B025A-D196-4553-A921-C52EA3AF930D}" type="presOf" srcId="{4FEBD4C7-C6A9-4679-AC9A-C3EE17BFA494}" destId="{9A1E9DA6-896C-43FD-B079-BB59F58E84D0}" srcOrd="0" destOrd="0" presId="urn:microsoft.com/office/officeart/2005/8/layout/chevron2"/>
    <dgm:cxn modelId="{FB70297D-FC9B-458B-A53D-CC9ADA797539}" srcId="{822478E4-0E85-46F9-B46F-86112581B92D}" destId="{4979D3EF-5A78-49D1-BAAA-8734E5180371}" srcOrd="1" destOrd="0" parTransId="{9BD8D16B-4BDD-452E-A7AA-B551195D0C37}" sibTransId="{745082F1-5805-4F09-8F28-A43D55D7BB43}"/>
    <dgm:cxn modelId="{FC643681-644C-4364-9665-EFD98D24027C}" type="presOf" srcId="{18997716-834C-4B89-931F-FC8D2D99EB08}" destId="{8F829E56-E079-45CF-8E9D-B7883AEBEA5D}" srcOrd="0" destOrd="1" presId="urn:microsoft.com/office/officeart/2005/8/layout/chevron2"/>
    <dgm:cxn modelId="{09D6858C-4338-4D87-B77B-58FAF0775338}" srcId="{AC45D77A-1DE4-4CB5-B57B-431E646E9417}" destId="{F73412A9-B1D6-4998-A674-2961852280B9}" srcOrd="0" destOrd="0" parTransId="{AAD0C764-ED7C-482D-9873-D017D6B8CF7D}" sibTransId="{13609207-E375-4B69-9C59-9192F8EA7BBA}"/>
    <dgm:cxn modelId="{07713E8D-D7C5-4EAA-A68F-248DE1419087}" type="presOf" srcId="{718DF149-7F9B-4EE2-A970-AE6D433BB418}" destId="{36EB5484-9203-4207-9C85-DA839D4AC9BE}" srcOrd="0" destOrd="1" presId="urn:microsoft.com/office/officeart/2005/8/layout/chevron2"/>
    <dgm:cxn modelId="{E57F8191-8BA6-4F5E-A06A-B610AA9ECA83}" type="presOf" srcId="{371F9393-2285-4149-B910-D60A08C38960}" destId="{27F71255-CC43-4096-9A12-ADCFA431B399}" srcOrd="0" destOrd="1" presId="urn:microsoft.com/office/officeart/2005/8/layout/chevron2"/>
    <dgm:cxn modelId="{70DE6A9A-55A2-46F1-AD5E-EEAD5F308E78}" srcId="{4D9A278D-6CB4-4174-B7D5-C0A3C4512822}" destId="{659F09C6-E6D2-4DE3-8DA9-7DCDF15B5030}" srcOrd="0" destOrd="0" parTransId="{68C81A9D-8044-43B4-90F7-5012F867B476}" sibTransId="{2C7DC9AE-75CD-465C-997A-AABA63D34D8F}"/>
    <dgm:cxn modelId="{F671DBA8-2853-4F81-83BB-06DA4BF47827}" srcId="{AC45D77A-1DE4-4CB5-B57B-431E646E9417}" destId="{4D9A278D-6CB4-4174-B7D5-C0A3C4512822}" srcOrd="4" destOrd="0" parTransId="{AF47703C-B1CB-4617-BB63-8FAB3BCCADE6}" sibTransId="{ED49EA42-CBF7-4F54-AE06-780E674FA975}"/>
    <dgm:cxn modelId="{D2EE55AC-5FD3-4729-9718-07F2C8596609}" srcId="{AC45D77A-1DE4-4CB5-B57B-431E646E9417}" destId="{602D1A4F-934E-4082-98BB-BE45406CDEC5}" srcOrd="5" destOrd="0" parTransId="{FC072956-00A8-4F3B-8F51-BEAFA13F1585}" sibTransId="{093A25E9-5622-4F0B-9BB2-D4A1E6A6BCFA}"/>
    <dgm:cxn modelId="{85D8F0AF-8F40-4284-AF30-5C750086E028}" type="presOf" srcId="{AA2F3E7B-B594-423A-9BE3-E1698C9D4C8A}" destId="{0634D8B2-C5F4-4C34-B524-336C67E31219}" srcOrd="0" destOrd="0" presId="urn:microsoft.com/office/officeart/2005/8/layout/chevron2"/>
    <dgm:cxn modelId="{164068B5-2F97-4973-B6B6-4040D216547A}" srcId="{AC45D77A-1DE4-4CB5-B57B-431E646E9417}" destId="{822478E4-0E85-46F9-B46F-86112581B92D}" srcOrd="2" destOrd="0" parTransId="{B3A9263C-D76E-48DC-851D-18B3B80785B8}" sibTransId="{E0F45CB0-DD7B-42A5-AC25-B9CD2B0EE185}"/>
    <dgm:cxn modelId="{F4AA20C1-C33A-4A44-B042-0AB29DD432BA}" type="presOf" srcId="{659F09C6-E6D2-4DE3-8DA9-7DCDF15B5030}" destId="{27F71255-CC43-4096-9A12-ADCFA431B399}" srcOrd="0" destOrd="0" presId="urn:microsoft.com/office/officeart/2005/8/layout/chevron2"/>
    <dgm:cxn modelId="{DB6433C7-62D4-4669-A85C-60593533C0E8}" srcId="{F73412A9-B1D6-4998-A674-2961852280B9}" destId="{A324A58D-BDCA-4439-8D8D-525564293C91}" srcOrd="1" destOrd="0" parTransId="{B28D5AE6-395F-4949-9719-07891EED5873}" sibTransId="{DC301CB0-A7BD-4DE2-9E9E-2646B1F6814D}"/>
    <dgm:cxn modelId="{D4AFCCC7-6401-476E-A331-661746E84417}" srcId="{4FEBD4C7-C6A9-4679-AC9A-C3EE17BFA494}" destId="{36BA3442-E78B-4015-9BAB-DD06CBC83B49}" srcOrd="0" destOrd="0" parTransId="{5A158E55-005B-45FD-A4D3-8316B85E52DA}" sibTransId="{640B8A75-2F65-45BC-BBC9-CB8C64C6F6C7}"/>
    <dgm:cxn modelId="{01D411CA-D047-499E-B334-0E5429D25368}" type="presOf" srcId="{F73412A9-B1D6-4998-A674-2961852280B9}" destId="{9F71F66E-36BB-42A5-9302-0927D0382D31}" srcOrd="0" destOrd="0" presId="urn:microsoft.com/office/officeart/2005/8/layout/chevron2"/>
    <dgm:cxn modelId="{81F61CCD-4F8E-4097-A316-013A492EC479}" srcId="{822478E4-0E85-46F9-B46F-86112581B92D}" destId="{401C7758-40C1-4E32-BECC-A2D3B78806DC}" srcOrd="0" destOrd="0" parTransId="{4B9B931B-DC56-4148-957E-FADBC9BDEA23}" sibTransId="{AECF267E-E2D0-4017-9519-447798613AE7}"/>
    <dgm:cxn modelId="{E300BED1-8635-412C-B3BC-06F00A488004}" type="presOf" srcId="{4979D3EF-5A78-49D1-BAAA-8734E5180371}" destId="{1EACBAAD-6C84-42EB-A90E-4194B89B1A0D}" srcOrd="0" destOrd="1" presId="urn:microsoft.com/office/officeart/2005/8/layout/chevron2"/>
    <dgm:cxn modelId="{28B581ED-5BF8-49B5-943D-38D83471A8AB}" srcId="{602D1A4F-934E-4082-98BB-BE45406CDEC5}" destId="{718DF149-7F9B-4EE2-A970-AE6D433BB418}" srcOrd="1" destOrd="0" parTransId="{1888F34E-D6A9-45C8-AF47-A29646F7DAA7}" sibTransId="{80B824FC-C9EE-437A-A6A8-47AB6705EFEA}"/>
    <dgm:cxn modelId="{0849AEF3-32E3-4853-AD24-E9FF94B1FF4B}" type="presOf" srcId="{9D5457F2-CB58-408F-A99C-B2964EA28A3F}" destId="{7EEC4881-D698-4ED5-9ED7-FC637A4CE170}" srcOrd="0" destOrd="0" presId="urn:microsoft.com/office/officeart/2005/8/layout/chevron2"/>
    <dgm:cxn modelId="{2F4D1BFC-ACB9-4526-ACA2-4418A7645197}" type="presOf" srcId="{401C7758-40C1-4E32-BECC-A2D3B78806DC}" destId="{1EACBAAD-6C84-42EB-A90E-4194B89B1A0D}" srcOrd="0" destOrd="0" presId="urn:microsoft.com/office/officeart/2005/8/layout/chevron2"/>
    <dgm:cxn modelId="{18D0CBFC-F5A4-41A8-A4A0-25DED0E1A3F1}" type="presOf" srcId="{D92C5712-30EA-45FD-B617-80AEE990D7CC}" destId="{3528BD10-AEF7-4118-B1C4-62C30D6E5670}" srcOrd="0" destOrd="1" presId="urn:microsoft.com/office/officeart/2005/8/layout/chevron2"/>
    <dgm:cxn modelId="{3CFE9EB2-64D2-4402-9388-0D6FA330C651}" type="presParOf" srcId="{F0B46A1C-63EB-4278-9D71-42A68DC685FE}" destId="{8B347747-CF03-4AAB-BBFD-5C26CBBEC319}" srcOrd="0" destOrd="0" presId="urn:microsoft.com/office/officeart/2005/8/layout/chevron2"/>
    <dgm:cxn modelId="{970729FB-5AE9-4D86-8FA9-55985627BF87}" type="presParOf" srcId="{8B347747-CF03-4AAB-BBFD-5C26CBBEC319}" destId="{9F71F66E-36BB-42A5-9302-0927D0382D31}" srcOrd="0" destOrd="0" presId="urn:microsoft.com/office/officeart/2005/8/layout/chevron2"/>
    <dgm:cxn modelId="{4A74F3B7-B976-4078-946A-B0DEC7ACEB52}" type="presParOf" srcId="{8B347747-CF03-4AAB-BBFD-5C26CBBEC319}" destId="{7EEC4881-D698-4ED5-9ED7-FC637A4CE170}" srcOrd="1" destOrd="0" presId="urn:microsoft.com/office/officeart/2005/8/layout/chevron2"/>
    <dgm:cxn modelId="{EEDF71C0-E372-4A23-950B-415CDAAEF537}" type="presParOf" srcId="{F0B46A1C-63EB-4278-9D71-42A68DC685FE}" destId="{FA9BDCEF-ED2B-48BD-AA0E-9DF39E38BCB8}" srcOrd="1" destOrd="0" presId="urn:microsoft.com/office/officeart/2005/8/layout/chevron2"/>
    <dgm:cxn modelId="{A13B4136-B91A-4577-A5DA-7F36EF59FBB6}" type="presParOf" srcId="{F0B46A1C-63EB-4278-9D71-42A68DC685FE}" destId="{7474FCD5-A28F-4C01-8AD2-733DC2F40B16}" srcOrd="2" destOrd="0" presId="urn:microsoft.com/office/officeart/2005/8/layout/chevron2"/>
    <dgm:cxn modelId="{429F071F-424B-44B8-9426-AEF2D94348CC}" type="presParOf" srcId="{7474FCD5-A28F-4C01-8AD2-733DC2F40B16}" destId="{0634D8B2-C5F4-4C34-B524-336C67E31219}" srcOrd="0" destOrd="0" presId="urn:microsoft.com/office/officeart/2005/8/layout/chevron2"/>
    <dgm:cxn modelId="{310B8600-9F77-4ED6-886A-F73BCAD0730F}" type="presParOf" srcId="{7474FCD5-A28F-4C01-8AD2-733DC2F40B16}" destId="{8F829E56-E079-45CF-8E9D-B7883AEBEA5D}" srcOrd="1" destOrd="0" presId="urn:microsoft.com/office/officeart/2005/8/layout/chevron2"/>
    <dgm:cxn modelId="{2FBB7A6A-FC11-446D-918C-88C87D785B9E}" type="presParOf" srcId="{F0B46A1C-63EB-4278-9D71-42A68DC685FE}" destId="{B576469F-ED11-4996-8EEA-10E58294FB7A}" srcOrd="3" destOrd="0" presId="urn:microsoft.com/office/officeart/2005/8/layout/chevron2"/>
    <dgm:cxn modelId="{A93D03C2-0388-4F18-A755-D765DBAA8996}" type="presParOf" srcId="{F0B46A1C-63EB-4278-9D71-42A68DC685FE}" destId="{7844BA98-A93D-4FB1-9140-61874B42D8D5}" srcOrd="4" destOrd="0" presId="urn:microsoft.com/office/officeart/2005/8/layout/chevron2"/>
    <dgm:cxn modelId="{C87773D0-A24E-45B4-89B8-E54BC89E314B}" type="presParOf" srcId="{7844BA98-A93D-4FB1-9140-61874B42D8D5}" destId="{D25153CE-E0E0-4120-A3AD-137203A81134}" srcOrd="0" destOrd="0" presId="urn:microsoft.com/office/officeart/2005/8/layout/chevron2"/>
    <dgm:cxn modelId="{FE07190B-E136-410B-AC54-E7F162A7489E}" type="presParOf" srcId="{7844BA98-A93D-4FB1-9140-61874B42D8D5}" destId="{1EACBAAD-6C84-42EB-A90E-4194B89B1A0D}" srcOrd="1" destOrd="0" presId="urn:microsoft.com/office/officeart/2005/8/layout/chevron2"/>
    <dgm:cxn modelId="{067B4EFD-6314-431D-9081-F774B2569BE2}" type="presParOf" srcId="{F0B46A1C-63EB-4278-9D71-42A68DC685FE}" destId="{FC9FD3B7-E323-4628-A152-9A45165EC4E1}" srcOrd="5" destOrd="0" presId="urn:microsoft.com/office/officeart/2005/8/layout/chevron2"/>
    <dgm:cxn modelId="{18356CB9-BC39-453E-B6FF-9128B7191D12}" type="presParOf" srcId="{F0B46A1C-63EB-4278-9D71-42A68DC685FE}" destId="{315CD5C6-BD59-426F-AADF-27C43102D665}" srcOrd="6" destOrd="0" presId="urn:microsoft.com/office/officeart/2005/8/layout/chevron2"/>
    <dgm:cxn modelId="{4A08890D-DBC2-4DA2-9C42-5F91DACB63B3}" type="presParOf" srcId="{315CD5C6-BD59-426F-AADF-27C43102D665}" destId="{9A1E9DA6-896C-43FD-B079-BB59F58E84D0}" srcOrd="0" destOrd="0" presId="urn:microsoft.com/office/officeart/2005/8/layout/chevron2"/>
    <dgm:cxn modelId="{F4ADEE27-5466-4248-8176-ABA7D571DCDC}" type="presParOf" srcId="{315CD5C6-BD59-426F-AADF-27C43102D665}" destId="{3528BD10-AEF7-4118-B1C4-62C30D6E5670}" srcOrd="1" destOrd="0" presId="urn:microsoft.com/office/officeart/2005/8/layout/chevron2"/>
    <dgm:cxn modelId="{55AF8D01-D804-4936-8ECB-45D2C0E14A41}" type="presParOf" srcId="{F0B46A1C-63EB-4278-9D71-42A68DC685FE}" destId="{C790B08B-4105-462F-9CBF-05A79A0C008A}" srcOrd="7" destOrd="0" presId="urn:microsoft.com/office/officeart/2005/8/layout/chevron2"/>
    <dgm:cxn modelId="{8204D807-83A0-4F17-A17D-3C6640ECF0C5}" type="presParOf" srcId="{F0B46A1C-63EB-4278-9D71-42A68DC685FE}" destId="{3A56B566-5502-40E4-A8EA-9FAA4FF047FA}" srcOrd="8" destOrd="0" presId="urn:microsoft.com/office/officeart/2005/8/layout/chevron2"/>
    <dgm:cxn modelId="{A2238BEE-6913-4414-BE53-C5A64DCCCF3B}" type="presParOf" srcId="{3A56B566-5502-40E4-A8EA-9FAA4FF047FA}" destId="{0A4A836A-B6BE-4100-953C-A844D4A08955}" srcOrd="0" destOrd="0" presId="urn:microsoft.com/office/officeart/2005/8/layout/chevron2"/>
    <dgm:cxn modelId="{D05DFD18-1328-4FCE-BFB8-C6F9C98E6593}" type="presParOf" srcId="{3A56B566-5502-40E4-A8EA-9FAA4FF047FA}" destId="{27F71255-CC43-4096-9A12-ADCFA431B399}" srcOrd="1" destOrd="0" presId="urn:microsoft.com/office/officeart/2005/8/layout/chevron2"/>
    <dgm:cxn modelId="{EFDE484C-6605-48CE-ACC4-271A0077EC48}" type="presParOf" srcId="{F0B46A1C-63EB-4278-9D71-42A68DC685FE}" destId="{51EA4F30-93DF-44A1-9BE4-E72525ACEE41}" srcOrd="9" destOrd="0" presId="urn:microsoft.com/office/officeart/2005/8/layout/chevron2"/>
    <dgm:cxn modelId="{7403D17F-D5C4-4961-BFB2-33712262A5FB}" type="presParOf" srcId="{F0B46A1C-63EB-4278-9D71-42A68DC685FE}" destId="{EA1E645C-200A-4BDD-90F6-B7B2415AFFDB}" srcOrd="10" destOrd="0" presId="urn:microsoft.com/office/officeart/2005/8/layout/chevron2"/>
    <dgm:cxn modelId="{21C313D4-6DB3-445B-BD46-A9373678A69A}" type="presParOf" srcId="{EA1E645C-200A-4BDD-90F6-B7B2415AFFDB}" destId="{2655A73E-D11F-4384-BE55-C9186A8F91CE}" srcOrd="0" destOrd="0" presId="urn:microsoft.com/office/officeart/2005/8/layout/chevron2"/>
    <dgm:cxn modelId="{CD4EAE8D-57F1-4BD7-BF68-832BB9D23714}" type="presParOf" srcId="{EA1E645C-200A-4BDD-90F6-B7B2415AFFDB}" destId="{36EB5484-9203-4207-9C85-DA839D4AC9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45D77A-1DE4-4CB5-B57B-431E646E941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73412A9-B1D6-4998-A674-2961852280B9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7</a:t>
          </a:r>
        </a:p>
      </dgm:t>
    </dgm:pt>
    <dgm:pt modelId="{AAD0C764-ED7C-482D-9873-D017D6B8CF7D}" type="parTrans" cxnId="{09D6858C-4338-4D87-B77B-58FAF0775338}">
      <dgm:prSet/>
      <dgm:spPr/>
      <dgm:t>
        <a:bodyPr/>
        <a:lstStyle/>
        <a:p>
          <a:endParaRPr lang="pt-BR"/>
        </a:p>
      </dgm:t>
    </dgm:pt>
    <dgm:pt modelId="{13609207-E375-4B69-9C59-9192F8EA7BBA}" type="sibTrans" cxnId="{09D6858C-4338-4D87-B77B-58FAF0775338}">
      <dgm:prSet/>
      <dgm:spPr/>
      <dgm:t>
        <a:bodyPr/>
        <a:lstStyle/>
        <a:p>
          <a:endParaRPr lang="pt-BR"/>
        </a:p>
      </dgm:t>
    </dgm:pt>
    <dgm:pt modelId="{9D5457F2-CB58-408F-A99C-B2964EA28A3F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Impacto na formação discente (</a:t>
          </a:r>
          <a:r>
            <a:rPr lang="pt-BR" b="1" dirty="0">
              <a:solidFill>
                <a:srgbClr val="FF0000"/>
              </a:solidFill>
            </a:rPr>
            <a:t>impacto na formação</a:t>
          </a:r>
          <a:r>
            <a:rPr lang="pt-BR" b="1" dirty="0"/>
            <a:t>)</a:t>
          </a:r>
        </a:p>
      </dgm:t>
    </dgm:pt>
    <dgm:pt modelId="{FEF30541-E7E4-4FE0-A77A-C21909E3CDE4}" type="parTrans" cxnId="{67861E3B-EA0F-4DE4-95EF-B2247E2A3FC4}">
      <dgm:prSet/>
      <dgm:spPr/>
      <dgm:t>
        <a:bodyPr/>
        <a:lstStyle/>
        <a:p>
          <a:endParaRPr lang="pt-BR"/>
        </a:p>
      </dgm:t>
    </dgm:pt>
    <dgm:pt modelId="{6074FE64-BFE9-4D51-93E7-A04FC653D368}" type="sibTrans" cxnId="{67861E3B-EA0F-4DE4-95EF-B2247E2A3FC4}">
      <dgm:prSet/>
      <dgm:spPr/>
      <dgm:t>
        <a:bodyPr/>
        <a:lstStyle/>
        <a:p>
          <a:endParaRPr lang="pt-BR"/>
        </a:p>
      </dgm:t>
    </dgm:pt>
    <dgm:pt modelId="{AA2F3E7B-B594-423A-9BE3-E1698C9D4C8A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8</a:t>
          </a:r>
        </a:p>
      </dgm:t>
    </dgm:pt>
    <dgm:pt modelId="{17D3AE72-D81B-49B3-8594-CA8B4B147FC2}" type="parTrans" cxnId="{53AA5B4D-B703-4FFC-9324-279ED4E00CE3}">
      <dgm:prSet/>
      <dgm:spPr/>
      <dgm:t>
        <a:bodyPr/>
        <a:lstStyle/>
        <a:p>
          <a:endParaRPr lang="pt-BR"/>
        </a:p>
      </dgm:t>
    </dgm:pt>
    <dgm:pt modelId="{D42661B4-B07D-46EF-AA9B-C31CB1CEC1A6}" type="sibTrans" cxnId="{53AA5B4D-B703-4FFC-9324-279ED4E00CE3}">
      <dgm:prSet/>
      <dgm:spPr/>
      <dgm:t>
        <a:bodyPr/>
        <a:lstStyle/>
        <a:p>
          <a:endParaRPr lang="pt-BR"/>
        </a:p>
      </dgm:t>
    </dgm:pt>
    <dgm:pt modelId="{62D099C0-B80D-4A48-B2EF-8CB67F44A955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Relação Ensino, Pesquisa e Extensão</a:t>
          </a:r>
        </a:p>
      </dgm:t>
    </dgm:pt>
    <dgm:pt modelId="{2687FF8F-7C2F-4FFC-B70C-44108349B11C}" type="parTrans" cxnId="{E519A53C-3985-4803-B1C5-BB73A2E8ED8A}">
      <dgm:prSet/>
      <dgm:spPr/>
      <dgm:t>
        <a:bodyPr/>
        <a:lstStyle/>
        <a:p>
          <a:endParaRPr lang="pt-BR"/>
        </a:p>
      </dgm:t>
    </dgm:pt>
    <dgm:pt modelId="{847444A7-ADA9-4962-8A28-B1750647109C}" type="sibTrans" cxnId="{E519A53C-3985-4803-B1C5-BB73A2E8ED8A}">
      <dgm:prSet/>
      <dgm:spPr/>
      <dgm:t>
        <a:bodyPr/>
        <a:lstStyle/>
        <a:p>
          <a:endParaRPr lang="pt-BR"/>
        </a:p>
      </dgm:t>
    </dgm:pt>
    <dgm:pt modelId="{18997716-834C-4B89-931F-FC8D2D99EB08}">
      <dgm:prSet phldrT="[Texto]"/>
      <dgm:spPr/>
      <dgm:t>
        <a:bodyPr/>
        <a:lstStyle/>
        <a:p>
          <a:r>
            <a:rPr lang="pt-BR" dirty="0"/>
            <a:t>Como será? (</a:t>
          </a:r>
          <a:r>
            <a:rPr lang="pt-BR" b="1" dirty="0">
              <a:solidFill>
                <a:srgbClr val="FF0000"/>
              </a:solidFill>
            </a:rPr>
            <a:t>indissociabilidade</a:t>
          </a:r>
          <a:r>
            <a:rPr lang="pt-BR" dirty="0"/>
            <a:t>): a) formação técnica e cidadã (Ensino), b) geração de produtos (Pesquisa), c) eixo estudante-professor-comunidade </a:t>
          </a:r>
        </a:p>
      </dgm:t>
    </dgm:pt>
    <dgm:pt modelId="{38F51EC3-31CD-4866-A4E8-57C46004AB10}" type="parTrans" cxnId="{BA608A18-E5C4-4BD4-9646-E39362A46B3E}">
      <dgm:prSet/>
      <dgm:spPr/>
      <dgm:t>
        <a:bodyPr/>
        <a:lstStyle/>
        <a:p>
          <a:endParaRPr lang="pt-BR"/>
        </a:p>
      </dgm:t>
    </dgm:pt>
    <dgm:pt modelId="{50E6C777-D545-488E-92D5-D4BAEC28D571}" type="sibTrans" cxnId="{BA608A18-E5C4-4BD4-9646-E39362A46B3E}">
      <dgm:prSet/>
      <dgm:spPr/>
      <dgm:t>
        <a:bodyPr/>
        <a:lstStyle/>
        <a:p>
          <a:endParaRPr lang="pt-BR"/>
        </a:p>
      </dgm:t>
    </dgm:pt>
    <dgm:pt modelId="{822478E4-0E85-46F9-B46F-86112581B92D}">
      <dgm:prSet phldrT="[Texto]"/>
      <dgm:spPr>
        <a:solidFill>
          <a:srgbClr val="EE8EC0"/>
        </a:solidFill>
      </dgm:spPr>
      <dgm:t>
        <a:bodyPr/>
        <a:lstStyle/>
        <a:p>
          <a:r>
            <a:rPr lang="pt-BR" dirty="0"/>
            <a:t>9</a:t>
          </a:r>
        </a:p>
      </dgm:t>
    </dgm:pt>
    <dgm:pt modelId="{B3A9263C-D76E-48DC-851D-18B3B80785B8}" type="parTrans" cxnId="{164068B5-2F97-4973-B6B6-4040D216547A}">
      <dgm:prSet/>
      <dgm:spPr/>
      <dgm:t>
        <a:bodyPr/>
        <a:lstStyle/>
        <a:p>
          <a:endParaRPr lang="pt-BR"/>
        </a:p>
      </dgm:t>
    </dgm:pt>
    <dgm:pt modelId="{E0F45CB0-DD7B-42A5-AC25-B9CD2B0EE185}" type="sibTrans" cxnId="{164068B5-2F97-4973-B6B6-4040D216547A}">
      <dgm:prSet/>
      <dgm:spPr/>
      <dgm:t>
        <a:bodyPr/>
        <a:lstStyle/>
        <a:p>
          <a:endParaRPr lang="pt-BR"/>
        </a:p>
      </dgm:t>
    </dgm:pt>
    <dgm:pt modelId="{401C7758-40C1-4E32-BECC-A2D3B78806DC}">
      <dgm:prSet phldrT="[Texto]"/>
      <dgm:spPr/>
      <dgm:t>
        <a:bodyPr/>
        <a:lstStyle/>
        <a:p>
          <a:pPr>
            <a:buFontTx/>
            <a:buNone/>
          </a:pPr>
          <a:r>
            <a:rPr lang="pt-BR" b="1" dirty="0"/>
            <a:t>Relação com a sociedade e impacto social (</a:t>
          </a:r>
          <a:r>
            <a:rPr lang="pt-BR" b="1" dirty="0">
              <a:solidFill>
                <a:srgbClr val="FF0000"/>
              </a:solidFill>
            </a:rPr>
            <a:t>impacto e transformação social</a:t>
          </a:r>
          <a:r>
            <a:rPr lang="pt-BR" b="1" dirty="0"/>
            <a:t>)</a:t>
          </a:r>
        </a:p>
      </dgm:t>
    </dgm:pt>
    <dgm:pt modelId="{4B9B931B-DC56-4148-957E-FADBC9BDEA23}" type="parTrans" cxnId="{81F61CCD-4F8E-4097-A316-013A492EC479}">
      <dgm:prSet/>
      <dgm:spPr/>
      <dgm:t>
        <a:bodyPr/>
        <a:lstStyle/>
        <a:p>
          <a:endParaRPr lang="pt-BR"/>
        </a:p>
      </dgm:t>
    </dgm:pt>
    <dgm:pt modelId="{AECF267E-E2D0-4017-9519-447798613AE7}" type="sibTrans" cxnId="{81F61CCD-4F8E-4097-A316-013A492EC479}">
      <dgm:prSet/>
      <dgm:spPr/>
      <dgm:t>
        <a:bodyPr/>
        <a:lstStyle/>
        <a:p>
          <a:endParaRPr lang="pt-BR"/>
        </a:p>
      </dgm:t>
    </dgm:pt>
    <dgm:pt modelId="{4979D3EF-5A78-49D1-BAAA-8734E5180371}">
      <dgm:prSet phldrT="[Texto]"/>
      <dgm:spPr/>
      <dgm:t>
        <a:bodyPr/>
        <a:lstStyle/>
        <a:p>
          <a:r>
            <a:rPr lang="pt-BR" dirty="0"/>
            <a:t>Quais interesses e necessidades para ambos (sociedade e Instituição)?</a:t>
          </a:r>
        </a:p>
      </dgm:t>
    </dgm:pt>
    <dgm:pt modelId="{9BD8D16B-4BDD-452E-A7AA-B551195D0C37}" type="parTrans" cxnId="{FB70297D-FC9B-458B-A53D-CC9ADA797539}">
      <dgm:prSet/>
      <dgm:spPr/>
      <dgm:t>
        <a:bodyPr/>
        <a:lstStyle/>
        <a:p>
          <a:endParaRPr lang="pt-BR"/>
        </a:p>
      </dgm:t>
    </dgm:pt>
    <dgm:pt modelId="{745082F1-5805-4F09-8F28-A43D55D7BB43}" type="sibTrans" cxnId="{FB70297D-FC9B-458B-A53D-CC9ADA797539}">
      <dgm:prSet/>
      <dgm:spPr/>
      <dgm:t>
        <a:bodyPr/>
        <a:lstStyle/>
        <a:p>
          <a:endParaRPr lang="pt-BR"/>
        </a:p>
      </dgm:t>
    </dgm:pt>
    <dgm:pt modelId="{4FEBD4C7-C6A9-4679-AC9A-C3EE17BFA494}">
      <dgm:prSet/>
      <dgm:spPr>
        <a:solidFill>
          <a:srgbClr val="DF2787"/>
        </a:solidFill>
      </dgm:spPr>
      <dgm:t>
        <a:bodyPr/>
        <a:lstStyle/>
        <a:p>
          <a:r>
            <a:rPr lang="pt-BR" dirty="0"/>
            <a:t>10</a:t>
          </a:r>
        </a:p>
      </dgm:t>
    </dgm:pt>
    <dgm:pt modelId="{8ABFDDDC-A81A-4163-B347-BC5C836A0E17}" type="parTrans" cxnId="{E7061244-D40F-4E61-BCE6-548FDA738E1E}">
      <dgm:prSet/>
      <dgm:spPr/>
      <dgm:t>
        <a:bodyPr/>
        <a:lstStyle/>
        <a:p>
          <a:endParaRPr lang="pt-BR"/>
        </a:p>
      </dgm:t>
    </dgm:pt>
    <dgm:pt modelId="{5B4F10A0-352D-44C5-8E51-9C06291BE5B7}" type="sibTrans" cxnId="{E7061244-D40F-4E61-BCE6-548FDA738E1E}">
      <dgm:prSet/>
      <dgm:spPr/>
      <dgm:t>
        <a:bodyPr/>
        <a:lstStyle/>
        <a:p>
          <a:endParaRPr lang="pt-BR"/>
        </a:p>
      </dgm:t>
    </dgm:pt>
    <dgm:pt modelId="{4D9A278D-6CB4-4174-B7D5-C0A3C4512822}">
      <dgm:prSet/>
      <dgm:spPr>
        <a:solidFill>
          <a:srgbClr val="FC830A"/>
        </a:solidFill>
      </dgm:spPr>
      <dgm:t>
        <a:bodyPr/>
        <a:lstStyle/>
        <a:p>
          <a:r>
            <a:rPr lang="pt-BR" dirty="0"/>
            <a:t>11</a:t>
          </a:r>
        </a:p>
      </dgm:t>
    </dgm:pt>
    <dgm:pt modelId="{AF47703C-B1CB-4617-BB63-8FAB3BCCADE6}" type="parTrans" cxnId="{F671DBA8-2853-4F81-83BB-06DA4BF47827}">
      <dgm:prSet/>
      <dgm:spPr/>
      <dgm:t>
        <a:bodyPr/>
        <a:lstStyle/>
        <a:p>
          <a:endParaRPr lang="pt-BR"/>
        </a:p>
      </dgm:t>
    </dgm:pt>
    <dgm:pt modelId="{ED49EA42-CBF7-4F54-AE06-780E674FA975}" type="sibTrans" cxnId="{F671DBA8-2853-4F81-83BB-06DA4BF47827}">
      <dgm:prSet/>
      <dgm:spPr/>
      <dgm:t>
        <a:bodyPr/>
        <a:lstStyle/>
        <a:p>
          <a:endParaRPr lang="pt-BR"/>
        </a:p>
      </dgm:t>
    </dgm:pt>
    <dgm:pt modelId="{602D1A4F-934E-4082-98BB-BE45406CDEC5}">
      <dgm:prSet/>
      <dgm:spPr>
        <a:solidFill>
          <a:schemeClr val="accent1"/>
        </a:solidFill>
      </dgm:spPr>
      <dgm:t>
        <a:bodyPr/>
        <a:lstStyle/>
        <a:p>
          <a:r>
            <a:rPr lang="pt-BR" dirty="0"/>
            <a:t>12</a:t>
          </a:r>
        </a:p>
      </dgm:t>
    </dgm:pt>
    <dgm:pt modelId="{FC072956-00A8-4F3B-8F51-BEAFA13F1585}" type="parTrans" cxnId="{D2EE55AC-5FD3-4729-9718-07F2C8596609}">
      <dgm:prSet/>
      <dgm:spPr/>
      <dgm:t>
        <a:bodyPr/>
        <a:lstStyle/>
        <a:p>
          <a:endParaRPr lang="pt-BR"/>
        </a:p>
      </dgm:t>
    </dgm:pt>
    <dgm:pt modelId="{093A25E9-5622-4F0B-9BB2-D4A1E6A6BCFA}" type="sibTrans" cxnId="{D2EE55AC-5FD3-4729-9718-07F2C8596609}">
      <dgm:prSet/>
      <dgm:spPr/>
      <dgm:t>
        <a:bodyPr/>
        <a:lstStyle/>
        <a:p>
          <a:endParaRPr lang="pt-BR"/>
        </a:p>
      </dgm:t>
    </dgm:pt>
    <dgm:pt modelId="{A324A58D-BDCA-4439-8D8D-525564293C91}">
      <dgm:prSet phldrT="[Texto]"/>
      <dgm:spPr/>
      <dgm:t>
        <a:bodyPr/>
        <a:lstStyle/>
        <a:p>
          <a:r>
            <a:rPr lang="pt-BR" dirty="0"/>
            <a:t>Quais habilidades serão desenvolvidas?</a:t>
          </a:r>
        </a:p>
      </dgm:t>
    </dgm:pt>
    <dgm:pt modelId="{DC301CB0-A7BD-4DE2-9E9E-2646B1F6814D}" type="sibTrans" cxnId="{DB6433C7-62D4-4669-A85C-60593533C0E8}">
      <dgm:prSet/>
      <dgm:spPr/>
      <dgm:t>
        <a:bodyPr/>
        <a:lstStyle/>
        <a:p>
          <a:endParaRPr lang="pt-BR"/>
        </a:p>
      </dgm:t>
    </dgm:pt>
    <dgm:pt modelId="{B28D5AE6-395F-4949-9719-07891EED5873}" type="parTrans" cxnId="{DB6433C7-62D4-4669-A85C-60593533C0E8}">
      <dgm:prSet/>
      <dgm:spPr/>
      <dgm:t>
        <a:bodyPr/>
        <a:lstStyle/>
        <a:p>
          <a:endParaRPr lang="pt-BR"/>
        </a:p>
      </dgm:t>
    </dgm:pt>
    <dgm:pt modelId="{36BA3442-E78B-4015-9BAB-DD06CBC83B49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Resultados esperados</a:t>
          </a:r>
        </a:p>
      </dgm:t>
    </dgm:pt>
    <dgm:pt modelId="{5A158E55-005B-45FD-A4D3-8316B85E52DA}" type="parTrans" cxnId="{D4AFCCC7-6401-476E-A331-661746E84417}">
      <dgm:prSet/>
      <dgm:spPr/>
      <dgm:t>
        <a:bodyPr/>
        <a:lstStyle/>
        <a:p>
          <a:endParaRPr lang="pt-BR"/>
        </a:p>
      </dgm:t>
    </dgm:pt>
    <dgm:pt modelId="{640B8A75-2F65-45BC-BBC9-CB8C64C6F6C7}" type="sibTrans" cxnId="{D4AFCCC7-6401-476E-A331-661746E84417}">
      <dgm:prSet/>
      <dgm:spPr/>
      <dgm:t>
        <a:bodyPr/>
        <a:lstStyle/>
        <a:p>
          <a:endParaRPr lang="pt-BR"/>
        </a:p>
      </dgm:t>
    </dgm:pt>
    <dgm:pt modelId="{D92C5712-30EA-45FD-B617-80AEE990D7CC}">
      <dgm:prSet/>
      <dgm:spPr/>
      <dgm:t>
        <a:bodyPr/>
        <a:lstStyle/>
        <a:p>
          <a:r>
            <a:rPr lang="pt-BR" dirty="0"/>
            <a:t>Quais? (Objetivos e Metas)</a:t>
          </a:r>
        </a:p>
      </dgm:t>
    </dgm:pt>
    <dgm:pt modelId="{B063B217-FBEF-4F63-A08A-A1E8DAA55A4F}" type="parTrans" cxnId="{B840F213-6721-4A58-8ED7-24E9E0F3F5C8}">
      <dgm:prSet/>
      <dgm:spPr/>
      <dgm:t>
        <a:bodyPr/>
        <a:lstStyle/>
        <a:p>
          <a:endParaRPr lang="pt-BR"/>
        </a:p>
      </dgm:t>
    </dgm:pt>
    <dgm:pt modelId="{4C1F559C-3FA5-4452-9780-90DEABAC08AF}" type="sibTrans" cxnId="{B840F213-6721-4A58-8ED7-24E9E0F3F5C8}">
      <dgm:prSet/>
      <dgm:spPr/>
      <dgm:t>
        <a:bodyPr/>
        <a:lstStyle/>
        <a:p>
          <a:endParaRPr lang="pt-BR"/>
        </a:p>
      </dgm:t>
    </dgm:pt>
    <dgm:pt modelId="{659F09C6-E6D2-4DE3-8DA9-7DCDF15B5030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Indicadores de acompanhamento e avaliação</a:t>
          </a:r>
        </a:p>
      </dgm:t>
    </dgm:pt>
    <dgm:pt modelId="{68C81A9D-8044-43B4-90F7-5012F867B476}" type="parTrans" cxnId="{70DE6A9A-55A2-46F1-AD5E-EEAD5F308E78}">
      <dgm:prSet/>
      <dgm:spPr/>
      <dgm:t>
        <a:bodyPr/>
        <a:lstStyle/>
        <a:p>
          <a:endParaRPr lang="pt-BR"/>
        </a:p>
      </dgm:t>
    </dgm:pt>
    <dgm:pt modelId="{2C7DC9AE-75CD-465C-997A-AABA63D34D8F}" type="sibTrans" cxnId="{70DE6A9A-55A2-46F1-AD5E-EEAD5F308E78}">
      <dgm:prSet/>
      <dgm:spPr/>
      <dgm:t>
        <a:bodyPr/>
        <a:lstStyle/>
        <a:p>
          <a:endParaRPr lang="pt-BR"/>
        </a:p>
      </dgm:t>
    </dgm:pt>
    <dgm:pt modelId="{371F9393-2285-4149-B910-D60A08C38960}">
      <dgm:prSet/>
      <dgm:spPr/>
      <dgm:t>
        <a:bodyPr/>
        <a:lstStyle/>
        <a:p>
          <a:r>
            <a:rPr lang="pt-BR" dirty="0"/>
            <a:t>Como será avaliado? (Objetivos, Metas e Resultados)</a:t>
          </a:r>
        </a:p>
      </dgm:t>
    </dgm:pt>
    <dgm:pt modelId="{F332E796-8F58-47A7-9FF9-6FC7658184FB}" type="parTrans" cxnId="{7CDFAC77-392B-4C7C-B52C-499EA8BFA1ED}">
      <dgm:prSet/>
      <dgm:spPr/>
      <dgm:t>
        <a:bodyPr/>
        <a:lstStyle/>
        <a:p>
          <a:endParaRPr lang="pt-BR"/>
        </a:p>
      </dgm:t>
    </dgm:pt>
    <dgm:pt modelId="{80B3413A-94FD-40DA-8E35-564A6A899208}" type="sibTrans" cxnId="{7CDFAC77-392B-4C7C-B52C-499EA8BFA1ED}">
      <dgm:prSet/>
      <dgm:spPr/>
      <dgm:t>
        <a:bodyPr/>
        <a:lstStyle/>
        <a:p>
          <a:endParaRPr lang="pt-BR"/>
        </a:p>
      </dgm:t>
    </dgm:pt>
    <dgm:pt modelId="{26C87702-00A5-47BC-BF0E-FE4181D05021}">
      <dgm:prSet/>
      <dgm:spPr/>
      <dgm:t>
        <a:bodyPr/>
        <a:lstStyle/>
        <a:p>
          <a:pPr>
            <a:buFontTx/>
            <a:buNone/>
          </a:pPr>
          <a:r>
            <a:rPr lang="pt-BR" b="1" dirty="0"/>
            <a:t>Cronograma</a:t>
          </a:r>
        </a:p>
      </dgm:t>
    </dgm:pt>
    <dgm:pt modelId="{AAEC3612-2E05-43CB-B441-862055555320}" type="parTrans" cxnId="{780E355B-336B-4FA0-9E50-2C25AC95BC44}">
      <dgm:prSet/>
      <dgm:spPr/>
      <dgm:t>
        <a:bodyPr/>
        <a:lstStyle/>
        <a:p>
          <a:endParaRPr lang="pt-BR"/>
        </a:p>
      </dgm:t>
    </dgm:pt>
    <dgm:pt modelId="{874B879D-D848-410F-B739-D89EF437DAF3}" type="sibTrans" cxnId="{780E355B-336B-4FA0-9E50-2C25AC95BC44}">
      <dgm:prSet/>
      <dgm:spPr/>
      <dgm:t>
        <a:bodyPr/>
        <a:lstStyle/>
        <a:p>
          <a:endParaRPr lang="pt-BR"/>
        </a:p>
      </dgm:t>
    </dgm:pt>
    <dgm:pt modelId="{718DF149-7F9B-4EE2-A970-AE6D433BB418}">
      <dgm:prSet/>
      <dgm:spPr/>
      <dgm:t>
        <a:bodyPr/>
        <a:lstStyle/>
        <a:p>
          <a:r>
            <a:rPr lang="pt-BR" dirty="0"/>
            <a:t>Quando, onde, como, por quem? </a:t>
          </a:r>
        </a:p>
      </dgm:t>
    </dgm:pt>
    <dgm:pt modelId="{1888F34E-D6A9-45C8-AF47-A29646F7DAA7}" type="parTrans" cxnId="{28B581ED-5BF8-49B5-943D-38D83471A8AB}">
      <dgm:prSet/>
      <dgm:spPr/>
      <dgm:t>
        <a:bodyPr/>
        <a:lstStyle/>
        <a:p>
          <a:endParaRPr lang="pt-BR"/>
        </a:p>
      </dgm:t>
    </dgm:pt>
    <dgm:pt modelId="{80B824FC-C9EE-437A-A6A8-47AB6705EFEA}" type="sibTrans" cxnId="{28B581ED-5BF8-49B5-943D-38D83471A8AB}">
      <dgm:prSet/>
      <dgm:spPr/>
      <dgm:t>
        <a:bodyPr/>
        <a:lstStyle/>
        <a:p>
          <a:endParaRPr lang="pt-BR"/>
        </a:p>
      </dgm:t>
    </dgm:pt>
    <dgm:pt modelId="{6AB0799F-F38A-47D3-8F93-FFEC75697160}">
      <dgm:prSet phldrT="[Texto]"/>
      <dgm:spPr/>
      <dgm:t>
        <a:bodyPr/>
        <a:lstStyle/>
        <a:p>
          <a:r>
            <a:rPr lang="pt-BR" dirty="0"/>
            <a:t>Qual?: a) abrangência e b) formas para alcançar a efetividade?</a:t>
          </a:r>
        </a:p>
      </dgm:t>
    </dgm:pt>
    <dgm:pt modelId="{D27F37D4-E376-4D8B-B791-94EAAA4BC704}" type="parTrans" cxnId="{7AEB73FA-F225-4007-AFC8-9E19E6B71804}">
      <dgm:prSet/>
      <dgm:spPr/>
      <dgm:t>
        <a:bodyPr/>
        <a:lstStyle/>
        <a:p>
          <a:endParaRPr lang="pt-BR"/>
        </a:p>
      </dgm:t>
    </dgm:pt>
    <dgm:pt modelId="{6B7FCBCE-98F9-42F2-9183-1C16F0348780}" type="sibTrans" cxnId="{7AEB73FA-F225-4007-AFC8-9E19E6B71804}">
      <dgm:prSet/>
      <dgm:spPr/>
      <dgm:t>
        <a:bodyPr/>
        <a:lstStyle/>
        <a:p>
          <a:endParaRPr lang="pt-BR"/>
        </a:p>
      </dgm:t>
    </dgm:pt>
    <dgm:pt modelId="{F0B46A1C-63EB-4278-9D71-42A68DC685FE}" type="pres">
      <dgm:prSet presAssocID="{AC45D77A-1DE4-4CB5-B57B-431E646E9417}" presName="linearFlow" presStyleCnt="0">
        <dgm:presLayoutVars>
          <dgm:dir/>
          <dgm:animLvl val="lvl"/>
          <dgm:resizeHandles val="exact"/>
        </dgm:presLayoutVars>
      </dgm:prSet>
      <dgm:spPr/>
    </dgm:pt>
    <dgm:pt modelId="{8B347747-CF03-4AAB-BBFD-5C26CBBEC319}" type="pres">
      <dgm:prSet presAssocID="{F73412A9-B1D6-4998-A674-2961852280B9}" presName="composite" presStyleCnt="0"/>
      <dgm:spPr/>
    </dgm:pt>
    <dgm:pt modelId="{9F71F66E-36BB-42A5-9302-0927D0382D31}" type="pres">
      <dgm:prSet presAssocID="{F73412A9-B1D6-4998-A674-2961852280B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EEC4881-D698-4ED5-9ED7-FC637A4CE170}" type="pres">
      <dgm:prSet presAssocID="{F73412A9-B1D6-4998-A674-2961852280B9}" presName="descendantText" presStyleLbl="alignAcc1" presStyleIdx="0" presStyleCnt="6">
        <dgm:presLayoutVars>
          <dgm:bulletEnabled val="1"/>
        </dgm:presLayoutVars>
      </dgm:prSet>
      <dgm:spPr/>
    </dgm:pt>
    <dgm:pt modelId="{FA9BDCEF-ED2B-48BD-AA0E-9DF39E38BCB8}" type="pres">
      <dgm:prSet presAssocID="{13609207-E375-4B69-9C59-9192F8EA7BBA}" presName="sp" presStyleCnt="0"/>
      <dgm:spPr/>
    </dgm:pt>
    <dgm:pt modelId="{7474FCD5-A28F-4C01-8AD2-733DC2F40B16}" type="pres">
      <dgm:prSet presAssocID="{AA2F3E7B-B594-423A-9BE3-E1698C9D4C8A}" presName="composite" presStyleCnt="0"/>
      <dgm:spPr/>
    </dgm:pt>
    <dgm:pt modelId="{0634D8B2-C5F4-4C34-B524-336C67E31219}" type="pres">
      <dgm:prSet presAssocID="{AA2F3E7B-B594-423A-9BE3-E1698C9D4C8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F829E56-E079-45CF-8E9D-B7883AEBEA5D}" type="pres">
      <dgm:prSet presAssocID="{AA2F3E7B-B594-423A-9BE3-E1698C9D4C8A}" presName="descendantText" presStyleLbl="alignAcc1" presStyleIdx="1" presStyleCnt="6">
        <dgm:presLayoutVars>
          <dgm:bulletEnabled val="1"/>
        </dgm:presLayoutVars>
      </dgm:prSet>
      <dgm:spPr/>
    </dgm:pt>
    <dgm:pt modelId="{B576469F-ED11-4996-8EEA-10E58294FB7A}" type="pres">
      <dgm:prSet presAssocID="{D42661B4-B07D-46EF-AA9B-C31CB1CEC1A6}" presName="sp" presStyleCnt="0"/>
      <dgm:spPr/>
    </dgm:pt>
    <dgm:pt modelId="{7844BA98-A93D-4FB1-9140-61874B42D8D5}" type="pres">
      <dgm:prSet presAssocID="{822478E4-0E85-46F9-B46F-86112581B92D}" presName="composite" presStyleCnt="0"/>
      <dgm:spPr/>
    </dgm:pt>
    <dgm:pt modelId="{D25153CE-E0E0-4120-A3AD-137203A81134}" type="pres">
      <dgm:prSet presAssocID="{822478E4-0E85-46F9-B46F-86112581B92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EACBAAD-6C84-42EB-A90E-4194B89B1A0D}" type="pres">
      <dgm:prSet presAssocID="{822478E4-0E85-46F9-B46F-86112581B92D}" presName="descendantText" presStyleLbl="alignAcc1" presStyleIdx="2" presStyleCnt="6">
        <dgm:presLayoutVars>
          <dgm:bulletEnabled val="1"/>
        </dgm:presLayoutVars>
      </dgm:prSet>
      <dgm:spPr/>
    </dgm:pt>
    <dgm:pt modelId="{FC9FD3B7-E323-4628-A152-9A45165EC4E1}" type="pres">
      <dgm:prSet presAssocID="{E0F45CB0-DD7B-42A5-AC25-B9CD2B0EE185}" presName="sp" presStyleCnt="0"/>
      <dgm:spPr/>
    </dgm:pt>
    <dgm:pt modelId="{315CD5C6-BD59-426F-AADF-27C43102D665}" type="pres">
      <dgm:prSet presAssocID="{4FEBD4C7-C6A9-4679-AC9A-C3EE17BFA494}" presName="composite" presStyleCnt="0"/>
      <dgm:spPr/>
    </dgm:pt>
    <dgm:pt modelId="{9A1E9DA6-896C-43FD-B079-BB59F58E84D0}" type="pres">
      <dgm:prSet presAssocID="{4FEBD4C7-C6A9-4679-AC9A-C3EE17BFA49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528BD10-AEF7-4118-B1C4-62C30D6E5670}" type="pres">
      <dgm:prSet presAssocID="{4FEBD4C7-C6A9-4679-AC9A-C3EE17BFA494}" presName="descendantText" presStyleLbl="alignAcc1" presStyleIdx="3" presStyleCnt="6">
        <dgm:presLayoutVars>
          <dgm:bulletEnabled val="1"/>
        </dgm:presLayoutVars>
      </dgm:prSet>
      <dgm:spPr/>
    </dgm:pt>
    <dgm:pt modelId="{C790B08B-4105-462F-9CBF-05A79A0C008A}" type="pres">
      <dgm:prSet presAssocID="{5B4F10A0-352D-44C5-8E51-9C06291BE5B7}" presName="sp" presStyleCnt="0"/>
      <dgm:spPr/>
    </dgm:pt>
    <dgm:pt modelId="{3A56B566-5502-40E4-A8EA-9FAA4FF047FA}" type="pres">
      <dgm:prSet presAssocID="{4D9A278D-6CB4-4174-B7D5-C0A3C4512822}" presName="composite" presStyleCnt="0"/>
      <dgm:spPr/>
    </dgm:pt>
    <dgm:pt modelId="{0A4A836A-B6BE-4100-953C-A844D4A08955}" type="pres">
      <dgm:prSet presAssocID="{4D9A278D-6CB4-4174-B7D5-C0A3C451282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7F71255-CC43-4096-9A12-ADCFA431B399}" type="pres">
      <dgm:prSet presAssocID="{4D9A278D-6CB4-4174-B7D5-C0A3C4512822}" presName="descendantText" presStyleLbl="alignAcc1" presStyleIdx="4" presStyleCnt="6">
        <dgm:presLayoutVars>
          <dgm:bulletEnabled val="1"/>
        </dgm:presLayoutVars>
      </dgm:prSet>
      <dgm:spPr/>
    </dgm:pt>
    <dgm:pt modelId="{51EA4F30-93DF-44A1-9BE4-E72525ACEE41}" type="pres">
      <dgm:prSet presAssocID="{ED49EA42-CBF7-4F54-AE06-780E674FA975}" presName="sp" presStyleCnt="0"/>
      <dgm:spPr/>
    </dgm:pt>
    <dgm:pt modelId="{EA1E645C-200A-4BDD-90F6-B7B2415AFFDB}" type="pres">
      <dgm:prSet presAssocID="{602D1A4F-934E-4082-98BB-BE45406CDEC5}" presName="composite" presStyleCnt="0"/>
      <dgm:spPr/>
    </dgm:pt>
    <dgm:pt modelId="{2655A73E-D11F-4384-BE55-C9186A8F91CE}" type="pres">
      <dgm:prSet presAssocID="{602D1A4F-934E-4082-98BB-BE45406CDEC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6EB5484-9203-4207-9C85-DA839D4AC9BE}" type="pres">
      <dgm:prSet presAssocID="{602D1A4F-934E-4082-98BB-BE45406CDEC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DEFFC07-35DA-42A8-B693-25CC7D6CB190}" type="presOf" srcId="{822478E4-0E85-46F9-B46F-86112581B92D}" destId="{D25153CE-E0E0-4120-A3AD-137203A81134}" srcOrd="0" destOrd="0" presId="urn:microsoft.com/office/officeart/2005/8/layout/chevron2"/>
    <dgm:cxn modelId="{B840F213-6721-4A58-8ED7-24E9E0F3F5C8}" srcId="{4FEBD4C7-C6A9-4679-AC9A-C3EE17BFA494}" destId="{D92C5712-30EA-45FD-B617-80AEE990D7CC}" srcOrd="1" destOrd="0" parTransId="{B063B217-FBEF-4F63-A08A-A1E8DAA55A4F}" sibTransId="{4C1F559C-3FA5-4452-9780-90DEABAC08AF}"/>
    <dgm:cxn modelId="{BA608A18-E5C4-4BD4-9646-E39362A46B3E}" srcId="{AA2F3E7B-B594-423A-9BE3-E1698C9D4C8A}" destId="{18997716-834C-4B89-931F-FC8D2D99EB08}" srcOrd="1" destOrd="0" parTransId="{38F51EC3-31CD-4866-A4E8-57C46004AB10}" sibTransId="{50E6C777-D545-488E-92D5-D4BAEC28D571}"/>
    <dgm:cxn modelId="{BBBBA528-F43A-4BE7-92DE-2CC2BDADC760}" type="presOf" srcId="{36BA3442-E78B-4015-9BAB-DD06CBC83B49}" destId="{3528BD10-AEF7-4118-B1C4-62C30D6E5670}" srcOrd="0" destOrd="0" presId="urn:microsoft.com/office/officeart/2005/8/layout/chevron2"/>
    <dgm:cxn modelId="{1EF5A332-0B1C-4FAE-8EF2-A732CF26F2B3}" type="presOf" srcId="{A324A58D-BDCA-4439-8D8D-525564293C91}" destId="{7EEC4881-D698-4ED5-9ED7-FC637A4CE170}" srcOrd="0" destOrd="1" presId="urn:microsoft.com/office/officeart/2005/8/layout/chevron2"/>
    <dgm:cxn modelId="{D1065839-07AB-4CBA-B034-0F3D5F0622F1}" type="presOf" srcId="{62D099C0-B80D-4A48-B2EF-8CB67F44A955}" destId="{8F829E56-E079-45CF-8E9D-B7883AEBEA5D}" srcOrd="0" destOrd="0" presId="urn:microsoft.com/office/officeart/2005/8/layout/chevron2"/>
    <dgm:cxn modelId="{67861E3B-EA0F-4DE4-95EF-B2247E2A3FC4}" srcId="{F73412A9-B1D6-4998-A674-2961852280B9}" destId="{9D5457F2-CB58-408F-A99C-B2964EA28A3F}" srcOrd="0" destOrd="0" parTransId="{FEF30541-E7E4-4FE0-A77A-C21909E3CDE4}" sibTransId="{6074FE64-BFE9-4D51-93E7-A04FC653D368}"/>
    <dgm:cxn modelId="{E519A53C-3985-4803-B1C5-BB73A2E8ED8A}" srcId="{AA2F3E7B-B594-423A-9BE3-E1698C9D4C8A}" destId="{62D099C0-B80D-4A48-B2EF-8CB67F44A955}" srcOrd="0" destOrd="0" parTransId="{2687FF8F-7C2F-4FFC-B70C-44108349B11C}" sibTransId="{847444A7-ADA9-4962-8A28-B1750647109C}"/>
    <dgm:cxn modelId="{780E355B-336B-4FA0-9E50-2C25AC95BC44}" srcId="{602D1A4F-934E-4082-98BB-BE45406CDEC5}" destId="{26C87702-00A5-47BC-BF0E-FE4181D05021}" srcOrd="0" destOrd="0" parTransId="{AAEC3612-2E05-43CB-B441-862055555320}" sibTransId="{874B879D-D848-410F-B739-D89EF437DAF3}"/>
    <dgm:cxn modelId="{E7061244-D40F-4E61-BCE6-548FDA738E1E}" srcId="{AC45D77A-1DE4-4CB5-B57B-431E646E9417}" destId="{4FEBD4C7-C6A9-4679-AC9A-C3EE17BFA494}" srcOrd="3" destOrd="0" parTransId="{8ABFDDDC-A81A-4163-B347-BC5C836A0E17}" sibTransId="{5B4F10A0-352D-44C5-8E51-9C06291BE5B7}"/>
    <dgm:cxn modelId="{34EB0047-95DD-487E-AD17-71269029EFC3}" type="presOf" srcId="{6AB0799F-F38A-47D3-8F93-FFEC75697160}" destId="{1EACBAAD-6C84-42EB-A90E-4194B89B1A0D}" srcOrd="0" destOrd="2" presId="urn:microsoft.com/office/officeart/2005/8/layout/chevron2"/>
    <dgm:cxn modelId="{33E6E34C-9085-40DD-94EF-1D7115264E1A}" type="presOf" srcId="{4D9A278D-6CB4-4174-B7D5-C0A3C4512822}" destId="{0A4A836A-B6BE-4100-953C-A844D4A08955}" srcOrd="0" destOrd="0" presId="urn:microsoft.com/office/officeart/2005/8/layout/chevron2"/>
    <dgm:cxn modelId="{EC0A2C4D-59FA-4A46-8350-7AC00EA44CA7}" type="presOf" srcId="{AC45D77A-1DE4-4CB5-B57B-431E646E9417}" destId="{F0B46A1C-63EB-4278-9D71-42A68DC685FE}" srcOrd="0" destOrd="0" presId="urn:microsoft.com/office/officeart/2005/8/layout/chevron2"/>
    <dgm:cxn modelId="{53AA5B4D-B703-4FFC-9324-279ED4E00CE3}" srcId="{AC45D77A-1DE4-4CB5-B57B-431E646E9417}" destId="{AA2F3E7B-B594-423A-9BE3-E1698C9D4C8A}" srcOrd="1" destOrd="0" parTransId="{17D3AE72-D81B-49B3-8594-CA8B4B147FC2}" sibTransId="{D42661B4-B07D-46EF-AA9B-C31CB1CEC1A6}"/>
    <dgm:cxn modelId="{2C1B4355-664F-46B1-8370-472CCA6F7C03}" type="presOf" srcId="{26C87702-00A5-47BC-BF0E-FE4181D05021}" destId="{36EB5484-9203-4207-9C85-DA839D4AC9BE}" srcOrd="0" destOrd="0" presId="urn:microsoft.com/office/officeart/2005/8/layout/chevron2"/>
    <dgm:cxn modelId="{C6B11557-DC1F-4E7E-BE13-B777711A1A8A}" type="presOf" srcId="{602D1A4F-934E-4082-98BB-BE45406CDEC5}" destId="{2655A73E-D11F-4384-BE55-C9186A8F91CE}" srcOrd="0" destOrd="0" presId="urn:microsoft.com/office/officeart/2005/8/layout/chevron2"/>
    <dgm:cxn modelId="{7CDFAC77-392B-4C7C-B52C-499EA8BFA1ED}" srcId="{4D9A278D-6CB4-4174-B7D5-C0A3C4512822}" destId="{371F9393-2285-4149-B910-D60A08C38960}" srcOrd="1" destOrd="0" parTransId="{F332E796-8F58-47A7-9FF9-6FC7658184FB}" sibTransId="{80B3413A-94FD-40DA-8E35-564A6A899208}"/>
    <dgm:cxn modelId="{566B025A-D196-4553-A921-C52EA3AF930D}" type="presOf" srcId="{4FEBD4C7-C6A9-4679-AC9A-C3EE17BFA494}" destId="{9A1E9DA6-896C-43FD-B079-BB59F58E84D0}" srcOrd="0" destOrd="0" presId="urn:microsoft.com/office/officeart/2005/8/layout/chevron2"/>
    <dgm:cxn modelId="{FB70297D-FC9B-458B-A53D-CC9ADA797539}" srcId="{822478E4-0E85-46F9-B46F-86112581B92D}" destId="{4979D3EF-5A78-49D1-BAAA-8734E5180371}" srcOrd="1" destOrd="0" parTransId="{9BD8D16B-4BDD-452E-A7AA-B551195D0C37}" sibTransId="{745082F1-5805-4F09-8F28-A43D55D7BB43}"/>
    <dgm:cxn modelId="{FC643681-644C-4364-9665-EFD98D24027C}" type="presOf" srcId="{18997716-834C-4B89-931F-FC8D2D99EB08}" destId="{8F829E56-E079-45CF-8E9D-B7883AEBEA5D}" srcOrd="0" destOrd="1" presId="urn:microsoft.com/office/officeart/2005/8/layout/chevron2"/>
    <dgm:cxn modelId="{09D6858C-4338-4D87-B77B-58FAF0775338}" srcId="{AC45D77A-1DE4-4CB5-B57B-431E646E9417}" destId="{F73412A9-B1D6-4998-A674-2961852280B9}" srcOrd="0" destOrd="0" parTransId="{AAD0C764-ED7C-482D-9873-D017D6B8CF7D}" sibTransId="{13609207-E375-4B69-9C59-9192F8EA7BBA}"/>
    <dgm:cxn modelId="{07713E8D-D7C5-4EAA-A68F-248DE1419087}" type="presOf" srcId="{718DF149-7F9B-4EE2-A970-AE6D433BB418}" destId="{36EB5484-9203-4207-9C85-DA839D4AC9BE}" srcOrd="0" destOrd="1" presId="urn:microsoft.com/office/officeart/2005/8/layout/chevron2"/>
    <dgm:cxn modelId="{E57F8191-8BA6-4F5E-A06A-B610AA9ECA83}" type="presOf" srcId="{371F9393-2285-4149-B910-D60A08C38960}" destId="{27F71255-CC43-4096-9A12-ADCFA431B399}" srcOrd="0" destOrd="1" presId="urn:microsoft.com/office/officeart/2005/8/layout/chevron2"/>
    <dgm:cxn modelId="{70DE6A9A-55A2-46F1-AD5E-EEAD5F308E78}" srcId="{4D9A278D-6CB4-4174-B7D5-C0A3C4512822}" destId="{659F09C6-E6D2-4DE3-8DA9-7DCDF15B5030}" srcOrd="0" destOrd="0" parTransId="{68C81A9D-8044-43B4-90F7-5012F867B476}" sibTransId="{2C7DC9AE-75CD-465C-997A-AABA63D34D8F}"/>
    <dgm:cxn modelId="{F671DBA8-2853-4F81-83BB-06DA4BF47827}" srcId="{AC45D77A-1DE4-4CB5-B57B-431E646E9417}" destId="{4D9A278D-6CB4-4174-B7D5-C0A3C4512822}" srcOrd="4" destOrd="0" parTransId="{AF47703C-B1CB-4617-BB63-8FAB3BCCADE6}" sibTransId="{ED49EA42-CBF7-4F54-AE06-780E674FA975}"/>
    <dgm:cxn modelId="{D2EE55AC-5FD3-4729-9718-07F2C8596609}" srcId="{AC45D77A-1DE4-4CB5-B57B-431E646E9417}" destId="{602D1A4F-934E-4082-98BB-BE45406CDEC5}" srcOrd="5" destOrd="0" parTransId="{FC072956-00A8-4F3B-8F51-BEAFA13F1585}" sibTransId="{093A25E9-5622-4F0B-9BB2-D4A1E6A6BCFA}"/>
    <dgm:cxn modelId="{85D8F0AF-8F40-4284-AF30-5C750086E028}" type="presOf" srcId="{AA2F3E7B-B594-423A-9BE3-E1698C9D4C8A}" destId="{0634D8B2-C5F4-4C34-B524-336C67E31219}" srcOrd="0" destOrd="0" presId="urn:microsoft.com/office/officeart/2005/8/layout/chevron2"/>
    <dgm:cxn modelId="{164068B5-2F97-4973-B6B6-4040D216547A}" srcId="{AC45D77A-1DE4-4CB5-B57B-431E646E9417}" destId="{822478E4-0E85-46F9-B46F-86112581B92D}" srcOrd="2" destOrd="0" parTransId="{B3A9263C-D76E-48DC-851D-18B3B80785B8}" sibTransId="{E0F45CB0-DD7B-42A5-AC25-B9CD2B0EE185}"/>
    <dgm:cxn modelId="{F4AA20C1-C33A-4A44-B042-0AB29DD432BA}" type="presOf" srcId="{659F09C6-E6D2-4DE3-8DA9-7DCDF15B5030}" destId="{27F71255-CC43-4096-9A12-ADCFA431B399}" srcOrd="0" destOrd="0" presId="urn:microsoft.com/office/officeart/2005/8/layout/chevron2"/>
    <dgm:cxn modelId="{DB6433C7-62D4-4669-A85C-60593533C0E8}" srcId="{F73412A9-B1D6-4998-A674-2961852280B9}" destId="{A324A58D-BDCA-4439-8D8D-525564293C91}" srcOrd="1" destOrd="0" parTransId="{B28D5AE6-395F-4949-9719-07891EED5873}" sibTransId="{DC301CB0-A7BD-4DE2-9E9E-2646B1F6814D}"/>
    <dgm:cxn modelId="{D4AFCCC7-6401-476E-A331-661746E84417}" srcId="{4FEBD4C7-C6A9-4679-AC9A-C3EE17BFA494}" destId="{36BA3442-E78B-4015-9BAB-DD06CBC83B49}" srcOrd="0" destOrd="0" parTransId="{5A158E55-005B-45FD-A4D3-8316B85E52DA}" sibTransId="{640B8A75-2F65-45BC-BBC9-CB8C64C6F6C7}"/>
    <dgm:cxn modelId="{01D411CA-D047-499E-B334-0E5429D25368}" type="presOf" srcId="{F73412A9-B1D6-4998-A674-2961852280B9}" destId="{9F71F66E-36BB-42A5-9302-0927D0382D31}" srcOrd="0" destOrd="0" presId="urn:microsoft.com/office/officeart/2005/8/layout/chevron2"/>
    <dgm:cxn modelId="{81F61CCD-4F8E-4097-A316-013A492EC479}" srcId="{822478E4-0E85-46F9-B46F-86112581B92D}" destId="{401C7758-40C1-4E32-BECC-A2D3B78806DC}" srcOrd="0" destOrd="0" parTransId="{4B9B931B-DC56-4148-957E-FADBC9BDEA23}" sibTransId="{AECF267E-E2D0-4017-9519-447798613AE7}"/>
    <dgm:cxn modelId="{E300BED1-8635-412C-B3BC-06F00A488004}" type="presOf" srcId="{4979D3EF-5A78-49D1-BAAA-8734E5180371}" destId="{1EACBAAD-6C84-42EB-A90E-4194B89B1A0D}" srcOrd="0" destOrd="1" presId="urn:microsoft.com/office/officeart/2005/8/layout/chevron2"/>
    <dgm:cxn modelId="{28B581ED-5BF8-49B5-943D-38D83471A8AB}" srcId="{602D1A4F-934E-4082-98BB-BE45406CDEC5}" destId="{718DF149-7F9B-4EE2-A970-AE6D433BB418}" srcOrd="1" destOrd="0" parTransId="{1888F34E-D6A9-45C8-AF47-A29646F7DAA7}" sibTransId="{80B824FC-C9EE-437A-A6A8-47AB6705EFEA}"/>
    <dgm:cxn modelId="{0849AEF3-32E3-4853-AD24-E9FF94B1FF4B}" type="presOf" srcId="{9D5457F2-CB58-408F-A99C-B2964EA28A3F}" destId="{7EEC4881-D698-4ED5-9ED7-FC637A4CE170}" srcOrd="0" destOrd="0" presId="urn:microsoft.com/office/officeart/2005/8/layout/chevron2"/>
    <dgm:cxn modelId="{7AEB73FA-F225-4007-AFC8-9E19E6B71804}" srcId="{822478E4-0E85-46F9-B46F-86112581B92D}" destId="{6AB0799F-F38A-47D3-8F93-FFEC75697160}" srcOrd="2" destOrd="0" parTransId="{D27F37D4-E376-4D8B-B791-94EAAA4BC704}" sibTransId="{6B7FCBCE-98F9-42F2-9183-1C16F0348780}"/>
    <dgm:cxn modelId="{2F4D1BFC-ACB9-4526-ACA2-4418A7645197}" type="presOf" srcId="{401C7758-40C1-4E32-BECC-A2D3B78806DC}" destId="{1EACBAAD-6C84-42EB-A90E-4194B89B1A0D}" srcOrd="0" destOrd="0" presId="urn:microsoft.com/office/officeart/2005/8/layout/chevron2"/>
    <dgm:cxn modelId="{18D0CBFC-F5A4-41A8-A4A0-25DED0E1A3F1}" type="presOf" srcId="{D92C5712-30EA-45FD-B617-80AEE990D7CC}" destId="{3528BD10-AEF7-4118-B1C4-62C30D6E5670}" srcOrd="0" destOrd="1" presId="urn:microsoft.com/office/officeart/2005/8/layout/chevron2"/>
    <dgm:cxn modelId="{3CFE9EB2-64D2-4402-9388-0D6FA330C651}" type="presParOf" srcId="{F0B46A1C-63EB-4278-9D71-42A68DC685FE}" destId="{8B347747-CF03-4AAB-BBFD-5C26CBBEC319}" srcOrd="0" destOrd="0" presId="urn:microsoft.com/office/officeart/2005/8/layout/chevron2"/>
    <dgm:cxn modelId="{970729FB-5AE9-4D86-8FA9-55985627BF87}" type="presParOf" srcId="{8B347747-CF03-4AAB-BBFD-5C26CBBEC319}" destId="{9F71F66E-36BB-42A5-9302-0927D0382D31}" srcOrd="0" destOrd="0" presId="urn:microsoft.com/office/officeart/2005/8/layout/chevron2"/>
    <dgm:cxn modelId="{4A74F3B7-B976-4078-946A-B0DEC7ACEB52}" type="presParOf" srcId="{8B347747-CF03-4AAB-BBFD-5C26CBBEC319}" destId="{7EEC4881-D698-4ED5-9ED7-FC637A4CE170}" srcOrd="1" destOrd="0" presId="urn:microsoft.com/office/officeart/2005/8/layout/chevron2"/>
    <dgm:cxn modelId="{EEDF71C0-E372-4A23-950B-415CDAAEF537}" type="presParOf" srcId="{F0B46A1C-63EB-4278-9D71-42A68DC685FE}" destId="{FA9BDCEF-ED2B-48BD-AA0E-9DF39E38BCB8}" srcOrd="1" destOrd="0" presId="urn:microsoft.com/office/officeart/2005/8/layout/chevron2"/>
    <dgm:cxn modelId="{A13B4136-B91A-4577-A5DA-7F36EF59FBB6}" type="presParOf" srcId="{F0B46A1C-63EB-4278-9D71-42A68DC685FE}" destId="{7474FCD5-A28F-4C01-8AD2-733DC2F40B16}" srcOrd="2" destOrd="0" presId="urn:microsoft.com/office/officeart/2005/8/layout/chevron2"/>
    <dgm:cxn modelId="{429F071F-424B-44B8-9426-AEF2D94348CC}" type="presParOf" srcId="{7474FCD5-A28F-4C01-8AD2-733DC2F40B16}" destId="{0634D8B2-C5F4-4C34-B524-336C67E31219}" srcOrd="0" destOrd="0" presId="urn:microsoft.com/office/officeart/2005/8/layout/chevron2"/>
    <dgm:cxn modelId="{310B8600-9F77-4ED6-886A-F73BCAD0730F}" type="presParOf" srcId="{7474FCD5-A28F-4C01-8AD2-733DC2F40B16}" destId="{8F829E56-E079-45CF-8E9D-B7883AEBEA5D}" srcOrd="1" destOrd="0" presId="urn:microsoft.com/office/officeart/2005/8/layout/chevron2"/>
    <dgm:cxn modelId="{2FBB7A6A-FC11-446D-918C-88C87D785B9E}" type="presParOf" srcId="{F0B46A1C-63EB-4278-9D71-42A68DC685FE}" destId="{B576469F-ED11-4996-8EEA-10E58294FB7A}" srcOrd="3" destOrd="0" presId="urn:microsoft.com/office/officeart/2005/8/layout/chevron2"/>
    <dgm:cxn modelId="{A93D03C2-0388-4F18-A755-D765DBAA8996}" type="presParOf" srcId="{F0B46A1C-63EB-4278-9D71-42A68DC685FE}" destId="{7844BA98-A93D-4FB1-9140-61874B42D8D5}" srcOrd="4" destOrd="0" presId="urn:microsoft.com/office/officeart/2005/8/layout/chevron2"/>
    <dgm:cxn modelId="{C87773D0-A24E-45B4-89B8-E54BC89E314B}" type="presParOf" srcId="{7844BA98-A93D-4FB1-9140-61874B42D8D5}" destId="{D25153CE-E0E0-4120-A3AD-137203A81134}" srcOrd="0" destOrd="0" presId="urn:microsoft.com/office/officeart/2005/8/layout/chevron2"/>
    <dgm:cxn modelId="{FE07190B-E136-410B-AC54-E7F162A7489E}" type="presParOf" srcId="{7844BA98-A93D-4FB1-9140-61874B42D8D5}" destId="{1EACBAAD-6C84-42EB-A90E-4194B89B1A0D}" srcOrd="1" destOrd="0" presId="urn:microsoft.com/office/officeart/2005/8/layout/chevron2"/>
    <dgm:cxn modelId="{067B4EFD-6314-431D-9081-F774B2569BE2}" type="presParOf" srcId="{F0B46A1C-63EB-4278-9D71-42A68DC685FE}" destId="{FC9FD3B7-E323-4628-A152-9A45165EC4E1}" srcOrd="5" destOrd="0" presId="urn:microsoft.com/office/officeart/2005/8/layout/chevron2"/>
    <dgm:cxn modelId="{18356CB9-BC39-453E-B6FF-9128B7191D12}" type="presParOf" srcId="{F0B46A1C-63EB-4278-9D71-42A68DC685FE}" destId="{315CD5C6-BD59-426F-AADF-27C43102D665}" srcOrd="6" destOrd="0" presId="urn:microsoft.com/office/officeart/2005/8/layout/chevron2"/>
    <dgm:cxn modelId="{4A08890D-DBC2-4DA2-9C42-5F91DACB63B3}" type="presParOf" srcId="{315CD5C6-BD59-426F-AADF-27C43102D665}" destId="{9A1E9DA6-896C-43FD-B079-BB59F58E84D0}" srcOrd="0" destOrd="0" presId="urn:microsoft.com/office/officeart/2005/8/layout/chevron2"/>
    <dgm:cxn modelId="{F4ADEE27-5466-4248-8176-ABA7D571DCDC}" type="presParOf" srcId="{315CD5C6-BD59-426F-AADF-27C43102D665}" destId="{3528BD10-AEF7-4118-B1C4-62C30D6E5670}" srcOrd="1" destOrd="0" presId="urn:microsoft.com/office/officeart/2005/8/layout/chevron2"/>
    <dgm:cxn modelId="{55AF8D01-D804-4936-8ECB-45D2C0E14A41}" type="presParOf" srcId="{F0B46A1C-63EB-4278-9D71-42A68DC685FE}" destId="{C790B08B-4105-462F-9CBF-05A79A0C008A}" srcOrd="7" destOrd="0" presId="urn:microsoft.com/office/officeart/2005/8/layout/chevron2"/>
    <dgm:cxn modelId="{8204D807-83A0-4F17-A17D-3C6640ECF0C5}" type="presParOf" srcId="{F0B46A1C-63EB-4278-9D71-42A68DC685FE}" destId="{3A56B566-5502-40E4-A8EA-9FAA4FF047FA}" srcOrd="8" destOrd="0" presId="urn:microsoft.com/office/officeart/2005/8/layout/chevron2"/>
    <dgm:cxn modelId="{A2238BEE-6913-4414-BE53-C5A64DCCCF3B}" type="presParOf" srcId="{3A56B566-5502-40E4-A8EA-9FAA4FF047FA}" destId="{0A4A836A-B6BE-4100-953C-A844D4A08955}" srcOrd="0" destOrd="0" presId="urn:microsoft.com/office/officeart/2005/8/layout/chevron2"/>
    <dgm:cxn modelId="{D05DFD18-1328-4FCE-BFB8-C6F9C98E6593}" type="presParOf" srcId="{3A56B566-5502-40E4-A8EA-9FAA4FF047FA}" destId="{27F71255-CC43-4096-9A12-ADCFA431B399}" srcOrd="1" destOrd="0" presId="urn:microsoft.com/office/officeart/2005/8/layout/chevron2"/>
    <dgm:cxn modelId="{EFDE484C-6605-48CE-ACC4-271A0077EC48}" type="presParOf" srcId="{F0B46A1C-63EB-4278-9D71-42A68DC685FE}" destId="{51EA4F30-93DF-44A1-9BE4-E72525ACEE41}" srcOrd="9" destOrd="0" presId="urn:microsoft.com/office/officeart/2005/8/layout/chevron2"/>
    <dgm:cxn modelId="{7403D17F-D5C4-4961-BFB2-33712262A5FB}" type="presParOf" srcId="{F0B46A1C-63EB-4278-9D71-42A68DC685FE}" destId="{EA1E645C-200A-4BDD-90F6-B7B2415AFFDB}" srcOrd="10" destOrd="0" presId="urn:microsoft.com/office/officeart/2005/8/layout/chevron2"/>
    <dgm:cxn modelId="{21C313D4-6DB3-445B-BD46-A9373678A69A}" type="presParOf" srcId="{EA1E645C-200A-4BDD-90F6-B7B2415AFFDB}" destId="{2655A73E-D11F-4384-BE55-C9186A8F91CE}" srcOrd="0" destOrd="0" presId="urn:microsoft.com/office/officeart/2005/8/layout/chevron2"/>
    <dgm:cxn modelId="{CD4EAE8D-57F1-4BD7-BF68-832BB9D23714}" type="presParOf" srcId="{EA1E645C-200A-4BDD-90F6-B7B2415AFFDB}" destId="{36EB5484-9203-4207-9C85-DA839D4AC9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976395" y="3779574"/>
        <a:ext cx="116678" cy="116678"/>
      </dsp:txXfrm>
    </dsp:sp>
    <dsp:sp modelId="{C1B7E4BE-680B-47C0-A6E2-2A8B501A3D49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02870" y="3241759"/>
        <a:ext cx="63727" cy="63727"/>
      </dsp:txXfrm>
    </dsp:sp>
    <dsp:sp modelId="{199F8FB1-9BBB-4883-951E-BEA0C2ABC2EA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19927" y="2694526"/>
        <a:ext cx="29613" cy="29613"/>
      </dsp:txXfrm>
    </dsp:sp>
    <dsp:sp modelId="{CD04B500-D8BB-4ED2-82D0-AE90C0032589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02870" y="2113179"/>
        <a:ext cx="63727" cy="63727"/>
      </dsp:txXfrm>
    </dsp:sp>
    <dsp:sp modelId="{58EC2F4F-AE54-4F33-8B57-E563622D8585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2976395" y="1522413"/>
        <a:ext cx="116678" cy="116678"/>
      </dsp:txXfrm>
    </dsp:sp>
    <dsp:sp modelId="{EEB6A72C-0F5C-469A-8FA3-CD15B05793C4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DIRETRIZES</a:t>
          </a:r>
        </a:p>
      </dsp:txBody>
      <dsp:txXfrm>
        <a:off x="-88795" y="2257901"/>
        <a:ext cx="4751916" cy="902864"/>
      </dsp:txXfrm>
    </dsp:sp>
    <dsp:sp modelId="{FDDA1AE2-4DAF-4275-8A71-BA21C2A12B43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Interação dialógica</a:t>
          </a:r>
        </a:p>
      </dsp:txBody>
      <dsp:txXfrm>
        <a:off x="3330874" y="740"/>
        <a:ext cx="2961394" cy="902864"/>
      </dsp:txXfrm>
    </dsp:sp>
    <dsp:sp modelId="{0BBD73EE-ABD0-4AFA-9D73-962EE42D8A75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Interdisciplinaridade e </a:t>
          </a:r>
          <a:r>
            <a:rPr lang="pt-BR" sz="2200" kern="1200" dirty="0" err="1"/>
            <a:t>interprofissionalidade</a:t>
          </a:r>
          <a:endParaRPr lang="pt-BR" sz="2200" kern="1200" dirty="0"/>
        </a:p>
      </dsp:txBody>
      <dsp:txXfrm>
        <a:off x="3330874" y="1129321"/>
        <a:ext cx="2961394" cy="902864"/>
      </dsp:txXfrm>
    </dsp:sp>
    <dsp:sp modelId="{0BB60C90-EA3C-4E50-AC04-8B48BEBA1DDB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Indissociabilidade</a:t>
          </a:r>
        </a:p>
      </dsp:txBody>
      <dsp:txXfrm>
        <a:off x="3330874" y="2257901"/>
        <a:ext cx="2961394" cy="902864"/>
      </dsp:txXfrm>
    </dsp:sp>
    <dsp:sp modelId="{CD6B5094-983A-401C-A4E7-EC7033646647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Impacto na Formação</a:t>
          </a:r>
        </a:p>
      </dsp:txBody>
      <dsp:txXfrm>
        <a:off x="3330874" y="3386481"/>
        <a:ext cx="2961394" cy="902864"/>
      </dsp:txXfrm>
    </dsp:sp>
    <dsp:sp modelId="{D6B3527B-EC9C-493F-A5E0-E18EBE9C42B0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Impacto e Transformação social</a:t>
          </a:r>
        </a:p>
      </dsp:txBody>
      <dsp:txXfrm>
        <a:off x="3330874" y="4515061"/>
        <a:ext cx="2961394" cy="90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025667" y="2163109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1802097"/>
              </a:lnTo>
              <a:lnTo>
                <a:pt x="472870" y="180209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3017580"/>
        <a:ext cx="93155" cy="93155"/>
      </dsp:txXfrm>
    </dsp:sp>
    <dsp:sp modelId="{C1B7E4BE-680B-47C0-A6E2-2A8B501A3D49}">
      <dsp:nvSpPr>
        <dsp:cNvPr id="0" name=""/>
        <dsp:cNvSpPr/>
      </dsp:nvSpPr>
      <dsp:spPr>
        <a:xfrm>
          <a:off x="2025667" y="2163109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901048"/>
              </a:lnTo>
              <a:lnTo>
                <a:pt x="472870" y="9010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2588193"/>
        <a:ext cx="50879" cy="50879"/>
      </dsp:txXfrm>
    </dsp:sp>
    <dsp:sp modelId="{199F8FB1-9BBB-4883-951E-BEA0C2ABC2EA}">
      <dsp:nvSpPr>
        <dsp:cNvPr id="0" name=""/>
        <dsp:cNvSpPr/>
      </dsp:nvSpPr>
      <dsp:spPr>
        <a:xfrm>
          <a:off x="2025667" y="2117389"/>
          <a:ext cx="472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870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50281" y="2151287"/>
        <a:ext cx="23643" cy="23643"/>
      </dsp:txXfrm>
    </dsp:sp>
    <dsp:sp modelId="{CD04B500-D8BB-4ED2-82D0-AE90C0032589}">
      <dsp:nvSpPr>
        <dsp:cNvPr id="0" name=""/>
        <dsp:cNvSpPr/>
      </dsp:nvSpPr>
      <dsp:spPr>
        <a:xfrm>
          <a:off x="2025667" y="1262060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901048"/>
              </a:moveTo>
              <a:lnTo>
                <a:pt x="236435" y="901048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1687144"/>
        <a:ext cx="50879" cy="50879"/>
      </dsp:txXfrm>
    </dsp:sp>
    <dsp:sp modelId="{58EC2F4F-AE54-4F33-8B57-E563622D8585}">
      <dsp:nvSpPr>
        <dsp:cNvPr id="0" name=""/>
        <dsp:cNvSpPr/>
      </dsp:nvSpPr>
      <dsp:spPr>
        <a:xfrm>
          <a:off x="2025667" y="361011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1802097"/>
              </a:moveTo>
              <a:lnTo>
                <a:pt x="236435" y="1802097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1215482"/>
        <a:ext cx="93155" cy="93155"/>
      </dsp:txXfrm>
    </dsp:sp>
    <dsp:sp modelId="{EEB6A72C-0F5C-469A-8FA3-CD15B05793C4}">
      <dsp:nvSpPr>
        <dsp:cNvPr id="0" name=""/>
        <dsp:cNvSpPr/>
      </dsp:nvSpPr>
      <dsp:spPr>
        <a:xfrm rot="16200000">
          <a:off x="-231697" y="1802689"/>
          <a:ext cx="3793890" cy="72083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bg1"/>
              </a:solidFill>
            </a:rPr>
            <a:t>DIRETRIZES</a:t>
          </a:r>
        </a:p>
      </dsp:txBody>
      <dsp:txXfrm>
        <a:off x="-231697" y="1802689"/>
        <a:ext cx="3793890" cy="720839"/>
      </dsp:txXfrm>
    </dsp:sp>
    <dsp:sp modelId="{FDDA1AE2-4DAF-4275-8A71-BA21C2A12B43}">
      <dsp:nvSpPr>
        <dsp:cNvPr id="0" name=""/>
        <dsp:cNvSpPr/>
      </dsp:nvSpPr>
      <dsp:spPr>
        <a:xfrm>
          <a:off x="2498538" y="591"/>
          <a:ext cx="2364352" cy="72083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Interação dialógica</a:t>
          </a:r>
        </a:p>
      </dsp:txBody>
      <dsp:txXfrm>
        <a:off x="2498538" y="591"/>
        <a:ext cx="2364352" cy="720839"/>
      </dsp:txXfrm>
    </dsp:sp>
    <dsp:sp modelId="{0BBD73EE-ABD0-4AFA-9D73-962EE42D8A75}">
      <dsp:nvSpPr>
        <dsp:cNvPr id="0" name=""/>
        <dsp:cNvSpPr/>
      </dsp:nvSpPr>
      <dsp:spPr>
        <a:xfrm>
          <a:off x="2498538" y="901640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Interdisciplinaridade e </a:t>
          </a:r>
          <a:r>
            <a:rPr lang="pt-BR" sz="1600" b="1" kern="1200" dirty="0" err="1">
              <a:solidFill>
                <a:schemeClr val="bg1"/>
              </a:solidFill>
            </a:rPr>
            <a:t>interprofissionalidade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498538" y="901640"/>
        <a:ext cx="2364352" cy="720839"/>
      </dsp:txXfrm>
    </dsp:sp>
    <dsp:sp modelId="{0BB60C90-EA3C-4E50-AC04-8B48BEBA1DDB}">
      <dsp:nvSpPr>
        <dsp:cNvPr id="0" name=""/>
        <dsp:cNvSpPr/>
      </dsp:nvSpPr>
      <dsp:spPr>
        <a:xfrm>
          <a:off x="2498538" y="1802689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Indissociabilidade</a:t>
          </a:r>
        </a:p>
      </dsp:txBody>
      <dsp:txXfrm>
        <a:off x="2498538" y="1802689"/>
        <a:ext cx="2364352" cy="720839"/>
      </dsp:txXfrm>
    </dsp:sp>
    <dsp:sp modelId="{CD6B5094-983A-401C-A4E7-EC7033646647}">
      <dsp:nvSpPr>
        <dsp:cNvPr id="0" name=""/>
        <dsp:cNvSpPr/>
      </dsp:nvSpPr>
      <dsp:spPr>
        <a:xfrm>
          <a:off x="2498538" y="2703738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na Formação</a:t>
          </a:r>
        </a:p>
      </dsp:txBody>
      <dsp:txXfrm>
        <a:off x="2498538" y="2703738"/>
        <a:ext cx="2364352" cy="720839"/>
      </dsp:txXfrm>
    </dsp:sp>
    <dsp:sp modelId="{D6B3527B-EC9C-493F-A5E0-E18EBE9C42B0}">
      <dsp:nvSpPr>
        <dsp:cNvPr id="0" name=""/>
        <dsp:cNvSpPr/>
      </dsp:nvSpPr>
      <dsp:spPr>
        <a:xfrm>
          <a:off x="2498538" y="3604787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e Transformação social</a:t>
          </a:r>
        </a:p>
      </dsp:txBody>
      <dsp:txXfrm>
        <a:off x="2498538" y="3604787"/>
        <a:ext cx="2364352" cy="720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025667" y="2163109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1802097"/>
              </a:lnTo>
              <a:lnTo>
                <a:pt x="472870" y="180209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3017580"/>
        <a:ext cx="93155" cy="93155"/>
      </dsp:txXfrm>
    </dsp:sp>
    <dsp:sp modelId="{C1B7E4BE-680B-47C0-A6E2-2A8B501A3D49}">
      <dsp:nvSpPr>
        <dsp:cNvPr id="0" name=""/>
        <dsp:cNvSpPr/>
      </dsp:nvSpPr>
      <dsp:spPr>
        <a:xfrm>
          <a:off x="2025667" y="2163109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901048"/>
              </a:lnTo>
              <a:lnTo>
                <a:pt x="472870" y="9010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2588193"/>
        <a:ext cx="50879" cy="50879"/>
      </dsp:txXfrm>
    </dsp:sp>
    <dsp:sp modelId="{199F8FB1-9BBB-4883-951E-BEA0C2ABC2EA}">
      <dsp:nvSpPr>
        <dsp:cNvPr id="0" name=""/>
        <dsp:cNvSpPr/>
      </dsp:nvSpPr>
      <dsp:spPr>
        <a:xfrm>
          <a:off x="2025667" y="2117389"/>
          <a:ext cx="472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870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50281" y="2151287"/>
        <a:ext cx="23643" cy="23643"/>
      </dsp:txXfrm>
    </dsp:sp>
    <dsp:sp modelId="{CD04B500-D8BB-4ED2-82D0-AE90C0032589}">
      <dsp:nvSpPr>
        <dsp:cNvPr id="0" name=""/>
        <dsp:cNvSpPr/>
      </dsp:nvSpPr>
      <dsp:spPr>
        <a:xfrm>
          <a:off x="2025667" y="1262060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901048"/>
              </a:moveTo>
              <a:lnTo>
                <a:pt x="236435" y="901048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1687144"/>
        <a:ext cx="50879" cy="50879"/>
      </dsp:txXfrm>
    </dsp:sp>
    <dsp:sp modelId="{58EC2F4F-AE54-4F33-8B57-E563622D8585}">
      <dsp:nvSpPr>
        <dsp:cNvPr id="0" name=""/>
        <dsp:cNvSpPr/>
      </dsp:nvSpPr>
      <dsp:spPr>
        <a:xfrm>
          <a:off x="2025667" y="361011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1802097"/>
              </a:moveTo>
              <a:lnTo>
                <a:pt x="236435" y="1802097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1215482"/>
        <a:ext cx="93155" cy="93155"/>
      </dsp:txXfrm>
    </dsp:sp>
    <dsp:sp modelId="{EEB6A72C-0F5C-469A-8FA3-CD15B05793C4}">
      <dsp:nvSpPr>
        <dsp:cNvPr id="0" name=""/>
        <dsp:cNvSpPr/>
      </dsp:nvSpPr>
      <dsp:spPr>
        <a:xfrm rot="16200000">
          <a:off x="-231697" y="1802689"/>
          <a:ext cx="3793890" cy="72083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bg1"/>
              </a:solidFill>
            </a:rPr>
            <a:t>DIRETRIZES</a:t>
          </a:r>
        </a:p>
      </dsp:txBody>
      <dsp:txXfrm>
        <a:off x="-231697" y="1802689"/>
        <a:ext cx="3793890" cy="720839"/>
      </dsp:txXfrm>
    </dsp:sp>
    <dsp:sp modelId="{FDDA1AE2-4DAF-4275-8A71-BA21C2A12B43}">
      <dsp:nvSpPr>
        <dsp:cNvPr id="0" name=""/>
        <dsp:cNvSpPr/>
      </dsp:nvSpPr>
      <dsp:spPr>
        <a:xfrm>
          <a:off x="2498538" y="591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Interação dialógica</a:t>
          </a:r>
        </a:p>
      </dsp:txBody>
      <dsp:txXfrm>
        <a:off x="2498538" y="591"/>
        <a:ext cx="2364352" cy="720839"/>
      </dsp:txXfrm>
    </dsp:sp>
    <dsp:sp modelId="{0BBD73EE-ABD0-4AFA-9D73-962EE42D8A75}">
      <dsp:nvSpPr>
        <dsp:cNvPr id="0" name=""/>
        <dsp:cNvSpPr/>
      </dsp:nvSpPr>
      <dsp:spPr>
        <a:xfrm>
          <a:off x="2498538" y="901640"/>
          <a:ext cx="2364352" cy="72083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Interdisciplinaridade e </a:t>
          </a:r>
          <a:r>
            <a:rPr lang="pt-BR" sz="1600" b="1" kern="1200" dirty="0" err="1">
              <a:solidFill>
                <a:schemeClr val="bg1"/>
              </a:solidFill>
            </a:rPr>
            <a:t>interprofissionalidade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498538" y="901640"/>
        <a:ext cx="2364352" cy="720839"/>
      </dsp:txXfrm>
    </dsp:sp>
    <dsp:sp modelId="{0BB60C90-EA3C-4E50-AC04-8B48BEBA1DDB}">
      <dsp:nvSpPr>
        <dsp:cNvPr id="0" name=""/>
        <dsp:cNvSpPr/>
      </dsp:nvSpPr>
      <dsp:spPr>
        <a:xfrm>
          <a:off x="2498538" y="1802689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Indissociabilidade</a:t>
          </a:r>
        </a:p>
      </dsp:txBody>
      <dsp:txXfrm>
        <a:off x="2498538" y="1802689"/>
        <a:ext cx="2364352" cy="720839"/>
      </dsp:txXfrm>
    </dsp:sp>
    <dsp:sp modelId="{CD6B5094-983A-401C-A4E7-EC7033646647}">
      <dsp:nvSpPr>
        <dsp:cNvPr id="0" name=""/>
        <dsp:cNvSpPr/>
      </dsp:nvSpPr>
      <dsp:spPr>
        <a:xfrm>
          <a:off x="2498538" y="2703738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na Formação</a:t>
          </a:r>
        </a:p>
      </dsp:txBody>
      <dsp:txXfrm>
        <a:off x="2498538" y="2703738"/>
        <a:ext cx="2364352" cy="720839"/>
      </dsp:txXfrm>
    </dsp:sp>
    <dsp:sp modelId="{D6B3527B-EC9C-493F-A5E0-E18EBE9C42B0}">
      <dsp:nvSpPr>
        <dsp:cNvPr id="0" name=""/>
        <dsp:cNvSpPr/>
      </dsp:nvSpPr>
      <dsp:spPr>
        <a:xfrm>
          <a:off x="2498538" y="3604787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e Transformação social</a:t>
          </a:r>
        </a:p>
      </dsp:txBody>
      <dsp:txXfrm>
        <a:off x="2498538" y="3604787"/>
        <a:ext cx="2364352" cy="720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025667" y="2163109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1802097"/>
              </a:lnTo>
              <a:lnTo>
                <a:pt x="472870" y="180209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3017580"/>
        <a:ext cx="93155" cy="93155"/>
      </dsp:txXfrm>
    </dsp:sp>
    <dsp:sp modelId="{C1B7E4BE-680B-47C0-A6E2-2A8B501A3D49}">
      <dsp:nvSpPr>
        <dsp:cNvPr id="0" name=""/>
        <dsp:cNvSpPr/>
      </dsp:nvSpPr>
      <dsp:spPr>
        <a:xfrm>
          <a:off x="2025667" y="2163109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901048"/>
              </a:lnTo>
              <a:lnTo>
                <a:pt x="472870" y="9010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2588193"/>
        <a:ext cx="50879" cy="50879"/>
      </dsp:txXfrm>
    </dsp:sp>
    <dsp:sp modelId="{199F8FB1-9BBB-4883-951E-BEA0C2ABC2EA}">
      <dsp:nvSpPr>
        <dsp:cNvPr id="0" name=""/>
        <dsp:cNvSpPr/>
      </dsp:nvSpPr>
      <dsp:spPr>
        <a:xfrm>
          <a:off x="2025667" y="2117389"/>
          <a:ext cx="472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870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50281" y="2151287"/>
        <a:ext cx="23643" cy="23643"/>
      </dsp:txXfrm>
    </dsp:sp>
    <dsp:sp modelId="{CD04B500-D8BB-4ED2-82D0-AE90C0032589}">
      <dsp:nvSpPr>
        <dsp:cNvPr id="0" name=""/>
        <dsp:cNvSpPr/>
      </dsp:nvSpPr>
      <dsp:spPr>
        <a:xfrm>
          <a:off x="2025667" y="1262060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901048"/>
              </a:moveTo>
              <a:lnTo>
                <a:pt x="236435" y="901048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1687144"/>
        <a:ext cx="50879" cy="50879"/>
      </dsp:txXfrm>
    </dsp:sp>
    <dsp:sp modelId="{58EC2F4F-AE54-4F33-8B57-E563622D8585}">
      <dsp:nvSpPr>
        <dsp:cNvPr id="0" name=""/>
        <dsp:cNvSpPr/>
      </dsp:nvSpPr>
      <dsp:spPr>
        <a:xfrm>
          <a:off x="2025667" y="361011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1802097"/>
              </a:moveTo>
              <a:lnTo>
                <a:pt x="236435" y="1802097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1215482"/>
        <a:ext cx="93155" cy="93155"/>
      </dsp:txXfrm>
    </dsp:sp>
    <dsp:sp modelId="{EEB6A72C-0F5C-469A-8FA3-CD15B05793C4}">
      <dsp:nvSpPr>
        <dsp:cNvPr id="0" name=""/>
        <dsp:cNvSpPr/>
      </dsp:nvSpPr>
      <dsp:spPr>
        <a:xfrm rot="16200000">
          <a:off x="-231697" y="1802689"/>
          <a:ext cx="3793890" cy="72083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bg1"/>
              </a:solidFill>
            </a:rPr>
            <a:t>DIRETRIZES</a:t>
          </a:r>
        </a:p>
      </dsp:txBody>
      <dsp:txXfrm>
        <a:off x="-231697" y="1802689"/>
        <a:ext cx="3793890" cy="720839"/>
      </dsp:txXfrm>
    </dsp:sp>
    <dsp:sp modelId="{FDDA1AE2-4DAF-4275-8A71-BA21C2A12B43}">
      <dsp:nvSpPr>
        <dsp:cNvPr id="0" name=""/>
        <dsp:cNvSpPr/>
      </dsp:nvSpPr>
      <dsp:spPr>
        <a:xfrm>
          <a:off x="2498538" y="591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Interação dialógica</a:t>
          </a:r>
        </a:p>
      </dsp:txBody>
      <dsp:txXfrm>
        <a:off x="2498538" y="591"/>
        <a:ext cx="2364352" cy="720839"/>
      </dsp:txXfrm>
    </dsp:sp>
    <dsp:sp modelId="{0BBD73EE-ABD0-4AFA-9D73-962EE42D8A75}">
      <dsp:nvSpPr>
        <dsp:cNvPr id="0" name=""/>
        <dsp:cNvSpPr/>
      </dsp:nvSpPr>
      <dsp:spPr>
        <a:xfrm>
          <a:off x="2498538" y="901640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Interdisciplinaridade e </a:t>
          </a:r>
          <a:r>
            <a:rPr lang="pt-BR" sz="1600" b="1" kern="1200" dirty="0" err="1">
              <a:solidFill>
                <a:schemeClr val="bg1"/>
              </a:solidFill>
            </a:rPr>
            <a:t>interprofissionalidade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498538" y="901640"/>
        <a:ext cx="2364352" cy="720839"/>
      </dsp:txXfrm>
    </dsp:sp>
    <dsp:sp modelId="{0BB60C90-EA3C-4E50-AC04-8B48BEBA1DDB}">
      <dsp:nvSpPr>
        <dsp:cNvPr id="0" name=""/>
        <dsp:cNvSpPr/>
      </dsp:nvSpPr>
      <dsp:spPr>
        <a:xfrm>
          <a:off x="2498538" y="1802689"/>
          <a:ext cx="2364352" cy="72083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Indissociabilidade</a:t>
          </a:r>
        </a:p>
      </dsp:txBody>
      <dsp:txXfrm>
        <a:off x="2498538" y="1802689"/>
        <a:ext cx="2364352" cy="720839"/>
      </dsp:txXfrm>
    </dsp:sp>
    <dsp:sp modelId="{CD6B5094-983A-401C-A4E7-EC7033646647}">
      <dsp:nvSpPr>
        <dsp:cNvPr id="0" name=""/>
        <dsp:cNvSpPr/>
      </dsp:nvSpPr>
      <dsp:spPr>
        <a:xfrm>
          <a:off x="2498538" y="2703738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na Formação</a:t>
          </a:r>
        </a:p>
      </dsp:txBody>
      <dsp:txXfrm>
        <a:off x="2498538" y="2703738"/>
        <a:ext cx="2364352" cy="720839"/>
      </dsp:txXfrm>
    </dsp:sp>
    <dsp:sp modelId="{D6B3527B-EC9C-493F-A5E0-E18EBE9C42B0}">
      <dsp:nvSpPr>
        <dsp:cNvPr id="0" name=""/>
        <dsp:cNvSpPr/>
      </dsp:nvSpPr>
      <dsp:spPr>
        <a:xfrm>
          <a:off x="2498538" y="3604787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e Transformação social</a:t>
          </a:r>
        </a:p>
      </dsp:txBody>
      <dsp:txXfrm>
        <a:off x="2498538" y="3604787"/>
        <a:ext cx="2364352" cy="720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025667" y="2163109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1802097"/>
              </a:lnTo>
              <a:lnTo>
                <a:pt x="472870" y="180209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3017580"/>
        <a:ext cx="93155" cy="93155"/>
      </dsp:txXfrm>
    </dsp:sp>
    <dsp:sp modelId="{C1B7E4BE-680B-47C0-A6E2-2A8B501A3D49}">
      <dsp:nvSpPr>
        <dsp:cNvPr id="0" name=""/>
        <dsp:cNvSpPr/>
      </dsp:nvSpPr>
      <dsp:spPr>
        <a:xfrm>
          <a:off x="2025667" y="2163109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901048"/>
              </a:lnTo>
              <a:lnTo>
                <a:pt x="472870" y="9010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2588193"/>
        <a:ext cx="50879" cy="50879"/>
      </dsp:txXfrm>
    </dsp:sp>
    <dsp:sp modelId="{199F8FB1-9BBB-4883-951E-BEA0C2ABC2EA}">
      <dsp:nvSpPr>
        <dsp:cNvPr id="0" name=""/>
        <dsp:cNvSpPr/>
      </dsp:nvSpPr>
      <dsp:spPr>
        <a:xfrm>
          <a:off x="2025667" y="2117389"/>
          <a:ext cx="472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870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50281" y="2151287"/>
        <a:ext cx="23643" cy="23643"/>
      </dsp:txXfrm>
    </dsp:sp>
    <dsp:sp modelId="{CD04B500-D8BB-4ED2-82D0-AE90C0032589}">
      <dsp:nvSpPr>
        <dsp:cNvPr id="0" name=""/>
        <dsp:cNvSpPr/>
      </dsp:nvSpPr>
      <dsp:spPr>
        <a:xfrm>
          <a:off x="2025667" y="1262060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901048"/>
              </a:moveTo>
              <a:lnTo>
                <a:pt x="236435" y="901048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1687144"/>
        <a:ext cx="50879" cy="50879"/>
      </dsp:txXfrm>
    </dsp:sp>
    <dsp:sp modelId="{58EC2F4F-AE54-4F33-8B57-E563622D8585}">
      <dsp:nvSpPr>
        <dsp:cNvPr id="0" name=""/>
        <dsp:cNvSpPr/>
      </dsp:nvSpPr>
      <dsp:spPr>
        <a:xfrm>
          <a:off x="2025667" y="361011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1802097"/>
              </a:moveTo>
              <a:lnTo>
                <a:pt x="236435" y="1802097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1215482"/>
        <a:ext cx="93155" cy="93155"/>
      </dsp:txXfrm>
    </dsp:sp>
    <dsp:sp modelId="{EEB6A72C-0F5C-469A-8FA3-CD15B05793C4}">
      <dsp:nvSpPr>
        <dsp:cNvPr id="0" name=""/>
        <dsp:cNvSpPr/>
      </dsp:nvSpPr>
      <dsp:spPr>
        <a:xfrm rot="16200000">
          <a:off x="-231697" y="1802689"/>
          <a:ext cx="3793890" cy="72083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bg1"/>
              </a:solidFill>
            </a:rPr>
            <a:t>DIRETRIZES</a:t>
          </a:r>
        </a:p>
      </dsp:txBody>
      <dsp:txXfrm>
        <a:off x="-231697" y="1802689"/>
        <a:ext cx="3793890" cy="720839"/>
      </dsp:txXfrm>
    </dsp:sp>
    <dsp:sp modelId="{FDDA1AE2-4DAF-4275-8A71-BA21C2A12B43}">
      <dsp:nvSpPr>
        <dsp:cNvPr id="0" name=""/>
        <dsp:cNvSpPr/>
      </dsp:nvSpPr>
      <dsp:spPr>
        <a:xfrm>
          <a:off x="2498538" y="591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Interação dialógica</a:t>
          </a:r>
        </a:p>
      </dsp:txBody>
      <dsp:txXfrm>
        <a:off x="2498538" y="591"/>
        <a:ext cx="2364352" cy="720839"/>
      </dsp:txXfrm>
    </dsp:sp>
    <dsp:sp modelId="{0BBD73EE-ABD0-4AFA-9D73-962EE42D8A75}">
      <dsp:nvSpPr>
        <dsp:cNvPr id="0" name=""/>
        <dsp:cNvSpPr/>
      </dsp:nvSpPr>
      <dsp:spPr>
        <a:xfrm>
          <a:off x="2498538" y="901640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Interdisciplinaridade e </a:t>
          </a:r>
          <a:r>
            <a:rPr lang="pt-BR" sz="1600" b="1" kern="1200" dirty="0" err="1">
              <a:solidFill>
                <a:schemeClr val="bg1"/>
              </a:solidFill>
            </a:rPr>
            <a:t>interprofissionalidade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498538" y="901640"/>
        <a:ext cx="2364352" cy="720839"/>
      </dsp:txXfrm>
    </dsp:sp>
    <dsp:sp modelId="{0BB60C90-EA3C-4E50-AC04-8B48BEBA1DDB}">
      <dsp:nvSpPr>
        <dsp:cNvPr id="0" name=""/>
        <dsp:cNvSpPr/>
      </dsp:nvSpPr>
      <dsp:spPr>
        <a:xfrm>
          <a:off x="2498538" y="1802689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Indissociabilidade</a:t>
          </a:r>
        </a:p>
      </dsp:txBody>
      <dsp:txXfrm>
        <a:off x="2498538" y="1802689"/>
        <a:ext cx="2364352" cy="720839"/>
      </dsp:txXfrm>
    </dsp:sp>
    <dsp:sp modelId="{CD6B5094-983A-401C-A4E7-EC7033646647}">
      <dsp:nvSpPr>
        <dsp:cNvPr id="0" name=""/>
        <dsp:cNvSpPr/>
      </dsp:nvSpPr>
      <dsp:spPr>
        <a:xfrm>
          <a:off x="2498538" y="2703738"/>
          <a:ext cx="2364352" cy="72083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na Formação</a:t>
          </a:r>
        </a:p>
      </dsp:txBody>
      <dsp:txXfrm>
        <a:off x="2498538" y="2703738"/>
        <a:ext cx="2364352" cy="720839"/>
      </dsp:txXfrm>
    </dsp:sp>
    <dsp:sp modelId="{D6B3527B-EC9C-493F-A5E0-E18EBE9C42B0}">
      <dsp:nvSpPr>
        <dsp:cNvPr id="0" name=""/>
        <dsp:cNvSpPr/>
      </dsp:nvSpPr>
      <dsp:spPr>
        <a:xfrm>
          <a:off x="2498538" y="3604787"/>
          <a:ext cx="2364352" cy="720839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e Transformação social</a:t>
          </a:r>
        </a:p>
      </dsp:txBody>
      <dsp:txXfrm>
        <a:off x="2498538" y="3604787"/>
        <a:ext cx="2364352" cy="720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9103-0C7D-4AAE-A988-AF48EC49448F}">
      <dsp:nvSpPr>
        <dsp:cNvPr id="0" name=""/>
        <dsp:cNvSpPr/>
      </dsp:nvSpPr>
      <dsp:spPr>
        <a:xfrm>
          <a:off x="2025667" y="2163109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1802097"/>
              </a:lnTo>
              <a:lnTo>
                <a:pt x="472870" y="180209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3017580"/>
        <a:ext cx="93155" cy="93155"/>
      </dsp:txXfrm>
    </dsp:sp>
    <dsp:sp modelId="{C1B7E4BE-680B-47C0-A6E2-2A8B501A3D49}">
      <dsp:nvSpPr>
        <dsp:cNvPr id="0" name=""/>
        <dsp:cNvSpPr/>
      </dsp:nvSpPr>
      <dsp:spPr>
        <a:xfrm>
          <a:off x="2025667" y="2163109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435" y="0"/>
              </a:lnTo>
              <a:lnTo>
                <a:pt x="236435" y="901048"/>
              </a:lnTo>
              <a:lnTo>
                <a:pt x="472870" y="901048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2588193"/>
        <a:ext cx="50879" cy="50879"/>
      </dsp:txXfrm>
    </dsp:sp>
    <dsp:sp modelId="{199F8FB1-9BBB-4883-951E-BEA0C2ABC2EA}">
      <dsp:nvSpPr>
        <dsp:cNvPr id="0" name=""/>
        <dsp:cNvSpPr/>
      </dsp:nvSpPr>
      <dsp:spPr>
        <a:xfrm>
          <a:off x="2025667" y="2117389"/>
          <a:ext cx="472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870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50281" y="2151287"/>
        <a:ext cx="23643" cy="23643"/>
      </dsp:txXfrm>
    </dsp:sp>
    <dsp:sp modelId="{CD04B500-D8BB-4ED2-82D0-AE90C0032589}">
      <dsp:nvSpPr>
        <dsp:cNvPr id="0" name=""/>
        <dsp:cNvSpPr/>
      </dsp:nvSpPr>
      <dsp:spPr>
        <a:xfrm>
          <a:off x="2025667" y="1262060"/>
          <a:ext cx="472870" cy="901048"/>
        </a:xfrm>
        <a:custGeom>
          <a:avLst/>
          <a:gdLst/>
          <a:ahLst/>
          <a:cxnLst/>
          <a:rect l="0" t="0" r="0" b="0"/>
          <a:pathLst>
            <a:path>
              <a:moveTo>
                <a:pt x="0" y="901048"/>
              </a:moveTo>
              <a:lnTo>
                <a:pt x="236435" y="901048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>
            <a:solidFill>
              <a:schemeClr val="bg1"/>
            </a:solidFill>
          </a:endParaRPr>
        </a:p>
      </dsp:txBody>
      <dsp:txXfrm>
        <a:off x="2236663" y="1687144"/>
        <a:ext cx="50879" cy="50879"/>
      </dsp:txXfrm>
    </dsp:sp>
    <dsp:sp modelId="{58EC2F4F-AE54-4F33-8B57-E563622D8585}">
      <dsp:nvSpPr>
        <dsp:cNvPr id="0" name=""/>
        <dsp:cNvSpPr/>
      </dsp:nvSpPr>
      <dsp:spPr>
        <a:xfrm>
          <a:off x="2025667" y="361011"/>
          <a:ext cx="472870" cy="1802097"/>
        </a:xfrm>
        <a:custGeom>
          <a:avLst/>
          <a:gdLst/>
          <a:ahLst/>
          <a:cxnLst/>
          <a:rect l="0" t="0" r="0" b="0"/>
          <a:pathLst>
            <a:path>
              <a:moveTo>
                <a:pt x="0" y="1802097"/>
              </a:moveTo>
              <a:lnTo>
                <a:pt x="236435" y="1802097"/>
              </a:lnTo>
              <a:lnTo>
                <a:pt x="236435" y="0"/>
              </a:lnTo>
              <a:lnTo>
                <a:pt x="472870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b="1" kern="1200">
            <a:solidFill>
              <a:schemeClr val="bg1"/>
            </a:solidFill>
          </a:endParaRPr>
        </a:p>
      </dsp:txBody>
      <dsp:txXfrm>
        <a:off x="2215525" y="1215482"/>
        <a:ext cx="93155" cy="93155"/>
      </dsp:txXfrm>
    </dsp:sp>
    <dsp:sp modelId="{EEB6A72C-0F5C-469A-8FA3-CD15B05793C4}">
      <dsp:nvSpPr>
        <dsp:cNvPr id="0" name=""/>
        <dsp:cNvSpPr/>
      </dsp:nvSpPr>
      <dsp:spPr>
        <a:xfrm rot="16200000">
          <a:off x="-231697" y="1802689"/>
          <a:ext cx="3793890" cy="720839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>
              <a:solidFill>
                <a:schemeClr val="bg1"/>
              </a:solidFill>
            </a:rPr>
            <a:t>DIRETRIZES</a:t>
          </a:r>
        </a:p>
      </dsp:txBody>
      <dsp:txXfrm>
        <a:off x="-231697" y="1802689"/>
        <a:ext cx="3793890" cy="720839"/>
      </dsp:txXfrm>
    </dsp:sp>
    <dsp:sp modelId="{FDDA1AE2-4DAF-4275-8A71-BA21C2A12B43}">
      <dsp:nvSpPr>
        <dsp:cNvPr id="0" name=""/>
        <dsp:cNvSpPr/>
      </dsp:nvSpPr>
      <dsp:spPr>
        <a:xfrm>
          <a:off x="2498538" y="591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Interação dialógica</a:t>
          </a:r>
        </a:p>
      </dsp:txBody>
      <dsp:txXfrm>
        <a:off x="2498538" y="591"/>
        <a:ext cx="2364352" cy="720839"/>
      </dsp:txXfrm>
    </dsp:sp>
    <dsp:sp modelId="{0BBD73EE-ABD0-4AFA-9D73-962EE42D8A75}">
      <dsp:nvSpPr>
        <dsp:cNvPr id="0" name=""/>
        <dsp:cNvSpPr/>
      </dsp:nvSpPr>
      <dsp:spPr>
        <a:xfrm>
          <a:off x="2498538" y="901640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Interdisciplinaridade e </a:t>
          </a:r>
          <a:r>
            <a:rPr lang="pt-BR" sz="1600" b="1" kern="1200" dirty="0" err="1">
              <a:solidFill>
                <a:schemeClr val="bg1"/>
              </a:solidFill>
            </a:rPr>
            <a:t>interprofissionalidade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498538" y="901640"/>
        <a:ext cx="2364352" cy="720839"/>
      </dsp:txXfrm>
    </dsp:sp>
    <dsp:sp modelId="{0BB60C90-EA3C-4E50-AC04-8B48BEBA1DDB}">
      <dsp:nvSpPr>
        <dsp:cNvPr id="0" name=""/>
        <dsp:cNvSpPr/>
      </dsp:nvSpPr>
      <dsp:spPr>
        <a:xfrm>
          <a:off x="2498538" y="1802689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Indissociabilidade</a:t>
          </a:r>
        </a:p>
      </dsp:txBody>
      <dsp:txXfrm>
        <a:off x="2498538" y="1802689"/>
        <a:ext cx="2364352" cy="720839"/>
      </dsp:txXfrm>
    </dsp:sp>
    <dsp:sp modelId="{CD6B5094-983A-401C-A4E7-EC7033646647}">
      <dsp:nvSpPr>
        <dsp:cNvPr id="0" name=""/>
        <dsp:cNvSpPr/>
      </dsp:nvSpPr>
      <dsp:spPr>
        <a:xfrm>
          <a:off x="2498538" y="2703738"/>
          <a:ext cx="2364352" cy="72083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na Formação</a:t>
          </a:r>
        </a:p>
      </dsp:txBody>
      <dsp:txXfrm>
        <a:off x="2498538" y="2703738"/>
        <a:ext cx="2364352" cy="720839"/>
      </dsp:txXfrm>
    </dsp:sp>
    <dsp:sp modelId="{D6B3527B-EC9C-493F-A5E0-E18EBE9C42B0}">
      <dsp:nvSpPr>
        <dsp:cNvPr id="0" name=""/>
        <dsp:cNvSpPr/>
      </dsp:nvSpPr>
      <dsp:spPr>
        <a:xfrm>
          <a:off x="2498538" y="3604787"/>
          <a:ext cx="2364352" cy="720839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Impacto e Transformação social</a:t>
          </a:r>
        </a:p>
      </dsp:txBody>
      <dsp:txXfrm>
        <a:off x="2498538" y="3604787"/>
        <a:ext cx="2364352" cy="7208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1F66E-36BB-42A5-9302-0927D0382D31}">
      <dsp:nvSpPr>
        <dsp:cNvPr id="0" name=""/>
        <dsp:cNvSpPr/>
      </dsp:nvSpPr>
      <dsp:spPr>
        <a:xfrm rot="5400000">
          <a:off x="-162101" y="164056"/>
          <a:ext cx="1080674" cy="7564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</a:t>
          </a:r>
        </a:p>
      </dsp:txBody>
      <dsp:txXfrm rot="-5400000">
        <a:off x="0" y="380191"/>
        <a:ext cx="756472" cy="324202"/>
      </dsp:txXfrm>
    </dsp:sp>
    <dsp:sp modelId="{7EEC4881-D698-4ED5-9ED7-FC637A4CE170}">
      <dsp:nvSpPr>
        <dsp:cNvPr id="0" name=""/>
        <dsp:cNvSpPr/>
      </dsp:nvSpPr>
      <dsp:spPr>
        <a:xfrm rot="5400000">
          <a:off x="5620777" y="-4862350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Justificativa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Por que? Para quem? Qual alcance? Qual relevância?</a:t>
          </a:r>
        </a:p>
      </dsp:txBody>
      <dsp:txXfrm rot="-5400000">
        <a:off x="756472" y="36245"/>
        <a:ext cx="10396758" cy="633858"/>
      </dsp:txXfrm>
    </dsp:sp>
    <dsp:sp modelId="{0634D8B2-C5F4-4C34-B524-336C67E31219}">
      <dsp:nvSpPr>
        <dsp:cNvPr id="0" name=""/>
        <dsp:cNvSpPr/>
      </dsp:nvSpPr>
      <dsp:spPr>
        <a:xfrm rot="5400000">
          <a:off x="-162101" y="1148345"/>
          <a:ext cx="1080674" cy="756472"/>
        </a:xfrm>
        <a:prstGeom prst="chevron">
          <a:avLst/>
        </a:prstGeom>
        <a:solidFill>
          <a:schemeClr val="accent5">
            <a:hueOff val="-946721"/>
            <a:satOff val="-5201"/>
            <a:lumOff val="-5177"/>
            <a:alphaOff val="0"/>
          </a:schemeClr>
        </a:solidFill>
        <a:ln w="12700" cap="flat" cmpd="sng" algn="ctr">
          <a:solidFill>
            <a:schemeClr val="accent5">
              <a:hueOff val="-946721"/>
              <a:satOff val="-5201"/>
              <a:lumOff val="-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</a:t>
          </a:r>
        </a:p>
      </dsp:txBody>
      <dsp:txXfrm rot="-5400000">
        <a:off x="0" y="1364480"/>
        <a:ext cx="756472" cy="324202"/>
      </dsp:txXfrm>
    </dsp:sp>
    <dsp:sp modelId="{8F829E56-E079-45CF-8E9D-B7883AEBEA5D}">
      <dsp:nvSpPr>
        <dsp:cNvPr id="0" name=""/>
        <dsp:cNvSpPr/>
      </dsp:nvSpPr>
      <dsp:spPr>
        <a:xfrm rot="5400000">
          <a:off x="5620777" y="-3878060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46721"/>
              <a:satOff val="-5201"/>
              <a:lumOff val="-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Caracterização dos Beneficiários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Quem? (</a:t>
          </a:r>
          <a:r>
            <a:rPr lang="pt-BR" sz="2000" b="1" kern="1200" dirty="0">
              <a:solidFill>
                <a:srgbClr val="FF0000"/>
              </a:solidFill>
            </a:rPr>
            <a:t>interação dialógica</a:t>
          </a:r>
          <a:r>
            <a:rPr lang="pt-BR" sz="2000" kern="1200" dirty="0"/>
            <a:t>)</a:t>
          </a:r>
        </a:p>
      </dsp:txBody>
      <dsp:txXfrm rot="-5400000">
        <a:off x="756472" y="1020535"/>
        <a:ext cx="10396758" cy="633858"/>
      </dsp:txXfrm>
    </dsp:sp>
    <dsp:sp modelId="{D25153CE-E0E0-4120-A3AD-137203A81134}">
      <dsp:nvSpPr>
        <dsp:cNvPr id="0" name=""/>
        <dsp:cNvSpPr/>
      </dsp:nvSpPr>
      <dsp:spPr>
        <a:xfrm rot="5400000">
          <a:off x="-162101" y="2132634"/>
          <a:ext cx="1080674" cy="756472"/>
        </a:xfrm>
        <a:prstGeom prst="chevron">
          <a:avLst/>
        </a:prstGeom>
        <a:solidFill>
          <a:schemeClr val="accent5">
            <a:hueOff val="-1893442"/>
            <a:satOff val="-10401"/>
            <a:lumOff val="-10354"/>
            <a:alphaOff val="0"/>
          </a:schemeClr>
        </a:solidFill>
        <a:ln w="12700" cap="flat" cmpd="sng" algn="ctr">
          <a:solidFill>
            <a:schemeClr val="accent5">
              <a:hueOff val="-1893442"/>
              <a:satOff val="-10401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3</a:t>
          </a:r>
        </a:p>
      </dsp:txBody>
      <dsp:txXfrm rot="-5400000">
        <a:off x="0" y="2348769"/>
        <a:ext cx="756472" cy="324202"/>
      </dsp:txXfrm>
    </dsp:sp>
    <dsp:sp modelId="{1EACBAAD-6C84-42EB-A90E-4194B89B1A0D}">
      <dsp:nvSpPr>
        <dsp:cNvPr id="0" name=""/>
        <dsp:cNvSpPr/>
      </dsp:nvSpPr>
      <dsp:spPr>
        <a:xfrm rot="5400000">
          <a:off x="5620777" y="-2893771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93442"/>
              <a:satOff val="-10401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Objetivos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O que será realizado?</a:t>
          </a:r>
        </a:p>
      </dsp:txBody>
      <dsp:txXfrm rot="-5400000">
        <a:off x="756472" y="2004824"/>
        <a:ext cx="10396758" cy="633858"/>
      </dsp:txXfrm>
    </dsp:sp>
    <dsp:sp modelId="{9A1E9DA6-896C-43FD-B079-BB59F58E84D0}">
      <dsp:nvSpPr>
        <dsp:cNvPr id="0" name=""/>
        <dsp:cNvSpPr/>
      </dsp:nvSpPr>
      <dsp:spPr>
        <a:xfrm rot="5400000">
          <a:off x="-162101" y="3116923"/>
          <a:ext cx="1080674" cy="756472"/>
        </a:xfrm>
        <a:prstGeom prst="chevron">
          <a:avLst/>
        </a:prstGeom>
        <a:solidFill>
          <a:schemeClr val="accent5">
            <a:hueOff val="-2840163"/>
            <a:satOff val="-15602"/>
            <a:lumOff val="-15530"/>
            <a:alphaOff val="0"/>
          </a:schemeClr>
        </a:solidFill>
        <a:ln w="12700" cap="flat" cmpd="sng" algn="ctr">
          <a:solidFill>
            <a:schemeClr val="accent5">
              <a:hueOff val="-2840163"/>
              <a:satOff val="-15602"/>
              <a:lumOff val="-15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4</a:t>
          </a:r>
        </a:p>
      </dsp:txBody>
      <dsp:txXfrm rot="-5400000">
        <a:off x="0" y="3333058"/>
        <a:ext cx="756472" cy="324202"/>
      </dsp:txXfrm>
    </dsp:sp>
    <dsp:sp modelId="{3528BD10-AEF7-4118-B1C4-62C30D6E5670}">
      <dsp:nvSpPr>
        <dsp:cNvPr id="0" name=""/>
        <dsp:cNvSpPr/>
      </dsp:nvSpPr>
      <dsp:spPr>
        <a:xfrm rot="5400000">
          <a:off x="5620777" y="-1909482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40163"/>
              <a:satOff val="-15602"/>
              <a:lumOff val="-15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Metas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O que se propõe alcançar objetivamente (qualitativo, quantitativo ou ambos)?</a:t>
          </a:r>
        </a:p>
      </dsp:txBody>
      <dsp:txXfrm rot="-5400000">
        <a:off x="756472" y="2989113"/>
        <a:ext cx="10396758" cy="633858"/>
      </dsp:txXfrm>
    </dsp:sp>
    <dsp:sp modelId="{0A4A836A-B6BE-4100-953C-A844D4A08955}">
      <dsp:nvSpPr>
        <dsp:cNvPr id="0" name=""/>
        <dsp:cNvSpPr/>
      </dsp:nvSpPr>
      <dsp:spPr>
        <a:xfrm rot="5400000">
          <a:off x="-162101" y="4101212"/>
          <a:ext cx="1080674" cy="756472"/>
        </a:xfrm>
        <a:prstGeom prst="chevron">
          <a:avLst/>
        </a:prstGeom>
        <a:solidFill>
          <a:schemeClr val="accent5">
            <a:hueOff val="-3786884"/>
            <a:satOff val="-20802"/>
            <a:lumOff val="-20707"/>
            <a:alphaOff val="0"/>
          </a:schemeClr>
        </a:solidFill>
        <a:ln w="12700" cap="flat" cmpd="sng" algn="ctr">
          <a:solidFill>
            <a:schemeClr val="accent5">
              <a:hueOff val="-3786884"/>
              <a:satOff val="-20802"/>
              <a:lumOff val="-20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5</a:t>
          </a:r>
        </a:p>
      </dsp:txBody>
      <dsp:txXfrm rot="-5400000">
        <a:off x="0" y="4317347"/>
        <a:ext cx="756472" cy="324202"/>
      </dsp:txXfrm>
    </dsp:sp>
    <dsp:sp modelId="{27F71255-CC43-4096-9A12-ADCFA431B399}">
      <dsp:nvSpPr>
        <dsp:cNvPr id="0" name=""/>
        <dsp:cNvSpPr/>
      </dsp:nvSpPr>
      <dsp:spPr>
        <a:xfrm rot="5400000">
          <a:off x="5620777" y="-925193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786884"/>
              <a:satOff val="-20802"/>
              <a:lumOff val="-20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Fundamentação teórica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Em que literatura se baseia a proposta?</a:t>
          </a:r>
        </a:p>
      </dsp:txBody>
      <dsp:txXfrm rot="-5400000">
        <a:off x="756472" y="3973402"/>
        <a:ext cx="10396758" cy="633858"/>
      </dsp:txXfrm>
    </dsp:sp>
    <dsp:sp modelId="{2655A73E-D11F-4384-BE55-C9186A8F91CE}">
      <dsp:nvSpPr>
        <dsp:cNvPr id="0" name=""/>
        <dsp:cNvSpPr/>
      </dsp:nvSpPr>
      <dsp:spPr>
        <a:xfrm rot="5400000">
          <a:off x="-162101" y="5085501"/>
          <a:ext cx="1080674" cy="756472"/>
        </a:xfrm>
        <a:prstGeom prst="chevron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6</a:t>
          </a:r>
        </a:p>
      </dsp:txBody>
      <dsp:txXfrm rot="-5400000">
        <a:off x="0" y="5301636"/>
        <a:ext cx="756472" cy="324202"/>
      </dsp:txXfrm>
    </dsp:sp>
    <dsp:sp modelId="{36EB5484-9203-4207-9C85-DA839D4AC9BE}">
      <dsp:nvSpPr>
        <dsp:cNvPr id="0" name=""/>
        <dsp:cNvSpPr/>
      </dsp:nvSpPr>
      <dsp:spPr>
        <a:xfrm rot="5400000">
          <a:off x="5620777" y="59095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/>
            <a:t>Metodologia (</a:t>
          </a:r>
          <a:r>
            <a:rPr lang="pt-BR" sz="2000" b="1" kern="1200" dirty="0">
              <a:solidFill>
                <a:srgbClr val="FF0000"/>
              </a:solidFill>
            </a:rPr>
            <a:t>interdisciplinaridade e </a:t>
          </a:r>
          <a:r>
            <a:rPr lang="pt-BR" sz="2000" b="1" kern="1200" dirty="0" err="1">
              <a:solidFill>
                <a:srgbClr val="FF0000"/>
              </a:solidFill>
            </a:rPr>
            <a:t>interprofissionalidade</a:t>
          </a:r>
          <a:r>
            <a:rPr lang="pt-BR" sz="2000" b="1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Como? (Objetivos)</a:t>
          </a:r>
        </a:p>
      </dsp:txBody>
      <dsp:txXfrm rot="-5400000">
        <a:off x="756472" y="4957690"/>
        <a:ext cx="10396758" cy="633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1F66E-36BB-42A5-9302-0927D0382D31}">
      <dsp:nvSpPr>
        <dsp:cNvPr id="0" name=""/>
        <dsp:cNvSpPr/>
      </dsp:nvSpPr>
      <dsp:spPr>
        <a:xfrm rot="5400000">
          <a:off x="-162101" y="164056"/>
          <a:ext cx="1080674" cy="75647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7</a:t>
          </a:r>
        </a:p>
      </dsp:txBody>
      <dsp:txXfrm rot="-5400000">
        <a:off x="0" y="380191"/>
        <a:ext cx="756472" cy="324202"/>
      </dsp:txXfrm>
    </dsp:sp>
    <dsp:sp modelId="{7EEC4881-D698-4ED5-9ED7-FC637A4CE170}">
      <dsp:nvSpPr>
        <dsp:cNvPr id="0" name=""/>
        <dsp:cNvSpPr/>
      </dsp:nvSpPr>
      <dsp:spPr>
        <a:xfrm rot="5400000">
          <a:off x="5620777" y="-4862350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Impacto na formação discente (</a:t>
          </a:r>
          <a:r>
            <a:rPr lang="pt-BR" sz="1300" b="1" kern="1200" dirty="0">
              <a:solidFill>
                <a:srgbClr val="FF0000"/>
              </a:solidFill>
            </a:rPr>
            <a:t>impacto na formação</a:t>
          </a:r>
          <a:r>
            <a:rPr lang="pt-BR" sz="1300" b="1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Quais habilidades serão desenvolvidas?</a:t>
          </a:r>
        </a:p>
      </dsp:txBody>
      <dsp:txXfrm rot="-5400000">
        <a:off x="756472" y="36245"/>
        <a:ext cx="10396758" cy="633858"/>
      </dsp:txXfrm>
    </dsp:sp>
    <dsp:sp modelId="{0634D8B2-C5F4-4C34-B524-336C67E31219}">
      <dsp:nvSpPr>
        <dsp:cNvPr id="0" name=""/>
        <dsp:cNvSpPr/>
      </dsp:nvSpPr>
      <dsp:spPr>
        <a:xfrm rot="5400000">
          <a:off x="-162101" y="1148345"/>
          <a:ext cx="1080674" cy="756472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5">
              <a:hueOff val="-946721"/>
              <a:satOff val="-5201"/>
              <a:lumOff val="-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8</a:t>
          </a:r>
        </a:p>
      </dsp:txBody>
      <dsp:txXfrm rot="-5400000">
        <a:off x="0" y="1364480"/>
        <a:ext cx="756472" cy="324202"/>
      </dsp:txXfrm>
    </dsp:sp>
    <dsp:sp modelId="{8F829E56-E079-45CF-8E9D-B7883AEBEA5D}">
      <dsp:nvSpPr>
        <dsp:cNvPr id="0" name=""/>
        <dsp:cNvSpPr/>
      </dsp:nvSpPr>
      <dsp:spPr>
        <a:xfrm rot="5400000">
          <a:off x="5620777" y="-3878060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46721"/>
              <a:satOff val="-5201"/>
              <a:lumOff val="-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Relação Ensino, Pesquisa e Extensão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Como será? (</a:t>
          </a:r>
          <a:r>
            <a:rPr lang="pt-BR" sz="1300" b="1" kern="1200" dirty="0">
              <a:solidFill>
                <a:srgbClr val="FF0000"/>
              </a:solidFill>
            </a:rPr>
            <a:t>indissociabilidade</a:t>
          </a:r>
          <a:r>
            <a:rPr lang="pt-BR" sz="1300" kern="1200" dirty="0"/>
            <a:t>): a) formação técnica e cidadã (Ensino), b) geração de produtos (Pesquisa), c) eixo estudante-professor-comunidade </a:t>
          </a:r>
        </a:p>
      </dsp:txBody>
      <dsp:txXfrm rot="-5400000">
        <a:off x="756472" y="1020535"/>
        <a:ext cx="10396758" cy="633858"/>
      </dsp:txXfrm>
    </dsp:sp>
    <dsp:sp modelId="{D25153CE-E0E0-4120-A3AD-137203A81134}">
      <dsp:nvSpPr>
        <dsp:cNvPr id="0" name=""/>
        <dsp:cNvSpPr/>
      </dsp:nvSpPr>
      <dsp:spPr>
        <a:xfrm rot="5400000">
          <a:off x="-162101" y="2132634"/>
          <a:ext cx="1080674" cy="756472"/>
        </a:xfrm>
        <a:prstGeom prst="chevron">
          <a:avLst/>
        </a:prstGeom>
        <a:solidFill>
          <a:srgbClr val="EE8EC0"/>
        </a:solidFill>
        <a:ln w="12700" cap="flat" cmpd="sng" algn="ctr">
          <a:solidFill>
            <a:schemeClr val="accent5">
              <a:hueOff val="-1893442"/>
              <a:satOff val="-10401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9</a:t>
          </a:r>
        </a:p>
      </dsp:txBody>
      <dsp:txXfrm rot="-5400000">
        <a:off x="0" y="2348769"/>
        <a:ext cx="756472" cy="324202"/>
      </dsp:txXfrm>
    </dsp:sp>
    <dsp:sp modelId="{1EACBAAD-6C84-42EB-A90E-4194B89B1A0D}">
      <dsp:nvSpPr>
        <dsp:cNvPr id="0" name=""/>
        <dsp:cNvSpPr/>
      </dsp:nvSpPr>
      <dsp:spPr>
        <a:xfrm rot="5400000">
          <a:off x="5620777" y="-2893771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93442"/>
              <a:satOff val="-10401"/>
              <a:lumOff val="-10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Relação com a sociedade e impacto social (</a:t>
          </a:r>
          <a:r>
            <a:rPr lang="pt-BR" sz="1300" b="1" kern="1200" dirty="0">
              <a:solidFill>
                <a:srgbClr val="FF0000"/>
              </a:solidFill>
            </a:rPr>
            <a:t>impacto e transformação social</a:t>
          </a:r>
          <a:r>
            <a:rPr lang="pt-BR" sz="1300" b="1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Quais interesses e necessidades para ambos (sociedade e Instituição)?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Qual?: a) abrangência e b) formas para alcançar a efetividade?</a:t>
          </a:r>
        </a:p>
      </dsp:txBody>
      <dsp:txXfrm rot="-5400000">
        <a:off x="756472" y="2004824"/>
        <a:ext cx="10396758" cy="633858"/>
      </dsp:txXfrm>
    </dsp:sp>
    <dsp:sp modelId="{9A1E9DA6-896C-43FD-B079-BB59F58E84D0}">
      <dsp:nvSpPr>
        <dsp:cNvPr id="0" name=""/>
        <dsp:cNvSpPr/>
      </dsp:nvSpPr>
      <dsp:spPr>
        <a:xfrm rot="5400000">
          <a:off x="-162101" y="3116923"/>
          <a:ext cx="1080674" cy="756472"/>
        </a:xfrm>
        <a:prstGeom prst="chevron">
          <a:avLst/>
        </a:prstGeom>
        <a:solidFill>
          <a:srgbClr val="DF2787"/>
        </a:solidFill>
        <a:ln w="12700" cap="flat" cmpd="sng" algn="ctr">
          <a:solidFill>
            <a:schemeClr val="accent5">
              <a:hueOff val="-2840163"/>
              <a:satOff val="-15602"/>
              <a:lumOff val="-15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10</a:t>
          </a:r>
        </a:p>
      </dsp:txBody>
      <dsp:txXfrm rot="-5400000">
        <a:off x="0" y="3333058"/>
        <a:ext cx="756472" cy="324202"/>
      </dsp:txXfrm>
    </dsp:sp>
    <dsp:sp modelId="{3528BD10-AEF7-4118-B1C4-62C30D6E5670}">
      <dsp:nvSpPr>
        <dsp:cNvPr id="0" name=""/>
        <dsp:cNvSpPr/>
      </dsp:nvSpPr>
      <dsp:spPr>
        <a:xfrm rot="5400000">
          <a:off x="5620777" y="-1909482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40163"/>
              <a:satOff val="-15602"/>
              <a:lumOff val="-15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Resultados esperados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Quais? (Objetivos e Metas)</a:t>
          </a:r>
        </a:p>
      </dsp:txBody>
      <dsp:txXfrm rot="-5400000">
        <a:off x="756472" y="2989113"/>
        <a:ext cx="10396758" cy="633858"/>
      </dsp:txXfrm>
    </dsp:sp>
    <dsp:sp modelId="{0A4A836A-B6BE-4100-953C-A844D4A08955}">
      <dsp:nvSpPr>
        <dsp:cNvPr id="0" name=""/>
        <dsp:cNvSpPr/>
      </dsp:nvSpPr>
      <dsp:spPr>
        <a:xfrm rot="5400000">
          <a:off x="-162101" y="4101212"/>
          <a:ext cx="1080674" cy="756472"/>
        </a:xfrm>
        <a:prstGeom prst="chevron">
          <a:avLst/>
        </a:prstGeom>
        <a:solidFill>
          <a:srgbClr val="FC830A"/>
        </a:solidFill>
        <a:ln w="12700" cap="flat" cmpd="sng" algn="ctr">
          <a:solidFill>
            <a:schemeClr val="accent5">
              <a:hueOff val="-3786884"/>
              <a:satOff val="-20802"/>
              <a:lumOff val="-20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11</a:t>
          </a:r>
        </a:p>
      </dsp:txBody>
      <dsp:txXfrm rot="-5400000">
        <a:off x="0" y="4317347"/>
        <a:ext cx="756472" cy="324202"/>
      </dsp:txXfrm>
    </dsp:sp>
    <dsp:sp modelId="{27F71255-CC43-4096-9A12-ADCFA431B399}">
      <dsp:nvSpPr>
        <dsp:cNvPr id="0" name=""/>
        <dsp:cNvSpPr/>
      </dsp:nvSpPr>
      <dsp:spPr>
        <a:xfrm rot="5400000">
          <a:off x="5620777" y="-925193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786884"/>
              <a:satOff val="-20802"/>
              <a:lumOff val="-20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Indicadores de acompanhamento e avaliação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Como será avaliado? (Objetivos, Metas e Resultados)</a:t>
          </a:r>
        </a:p>
      </dsp:txBody>
      <dsp:txXfrm rot="-5400000">
        <a:off x="756472" y="3973402"/>
        <a:ext cx="10396758" cy="633858"/>
      </dsp:txXfrm>
    </dsp:sp>
    <dsp:sp modelId="{2655A73E-D11F-4384-BE55-C9186A8F91CE}">
      <dsp:nvSpPr>
        <dsp:cNvPr id="0" name=""/>
        <dsp:cNvSpPr/>
      </dsp:nvSpPr>
      <dsp:spPr>
        <a:xfrm rot="5400000">
          <a:off x="-162101" y="5085501"/>
          <a:ext cx="1080674" cy="756472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12</a:t>
          </a:r>
        </a:p>
      </dsp:txBody>
      <dsp:txXfrm rot="-5400000">
        <a:off x="0" y="5301636"/>
        <a:ext cx="756472" cy="324202"/>
      </dsp:txXfrm>
    </dsp:sp>
    <dsp:sp modelId="{36EB5484-9203-4207-9C85-DA839D4AC9BE}">
      <dsp:nvSpPr>
        <dsp:cNvPr id="0" name=""/>
        <dsp:cNvSpPr/>
      </dsp:nvSpPr>
      <dsp:spPr>
        <a:xfrm rot="5400000">
          <a:off x="5620777" y="59095"/>
          <a:ext cx="702438" cy="1043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300" b="1" kern="1200" dirty="0"/>
            <a:t>Cronograma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Quando, onde, como, por quem? </a:t>
          </a:r>
        </a:p>
      </dsp:txBody>
      <dsp:txXfrm rot="-5400000">
        <a:off x="756472" y="4957690"/>
        <a:ext cx="10396758" cy="63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7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9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ec.ufla.br/destaques/programas-e-projetos/40-sem-categoria/541-projetos-de-extensao-e-cultu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ec.ufla.br/destaques/programas-e-projetos/40-sem-categoria/544-programas-de-extensao-e-cultu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ec.ufla.br/destaques/programas-e-projetos/8-institucional/537-programas-de-extensao-e-cultu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ec.ufla.br/destaques/programas-e-projetos/8-institucional/537-programas-de-extensao-e-cultu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ec.ufla.br/destaques/programas-e-projetos/8-institucional/537-programas-de-extensao-e-cultur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ec.ufla.br/destaques/programas-e-projetos/40-sem-categoria/542-orientacoes-para-elaboracao-de-um-projeto-de-extensa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ec.ufla.br/destaques/programas-e-projetos/40-sem-categoria/541-projetos-de-extensao-e-cultura" TargetMode="External"/><Relationship Id="rId3" Type="http://schemas.openxmlformats.org/officeDocument/2006/relationships/hyperlink" Target="https://www.ufmg.br/proex/documentos/politica-nacional-de-extensao-universitaria-pneu/" TargetMode="External"/><Relationship Id="rId7" Type="http://schemas.openxmlformats.org/officeDocument/2006/relationships/hyperlink" Target="http://www.planalto.gov.br/ccivil_03/_ato2007-2010/2010/decreto/d7416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grad.ufla.br/images/arquivos/Nota-Tecnica-0122-PROGRAD-alteracoes-curriculares.pdf" TargetMode="External"/><Relationship Id="rId5" Type="http://schemas.openxmlformats.org/officeDocument/2006/relationships/hyperlink" Target="https://prograd.ufla.br/legislacao/normas-gerais-de-graduacao" TargetMode="External"/><Relationship Id="rId10" Type="http://schemas.openxmlformats.org/officeDocument/2006/relationships/hyperlink" Target="https://proec.ufla.br/destaques/programas-e-projetos/40-sem-categoria/542-orientacoes-para-elaboracao-de-um-projeto-de-extensao" TargetMode="External"/><Relationship Id="rId4" Type="http://schemas.openxmlformats.org/officeDocument/2006/relationships/hyperlink" Target="https://normativasconselhos.mec.gov.br/normativa/view/CNE_RES_CNECESN72018.pdf" TargetMode="External"/><Relationship Id="rId9" Type="http://schemas.openxmlformats.org/officeDocument/2006/relationships/hyperlink" Target="https://proec.ufla.br/destaques/programas-e-projetos/40-sem-categoria/544-programas-de-extensao-e-cultur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262" r="-1" b="1350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910" y="3557056"/>
            <a:ext cx="10191942" cy="1619198"/>
          </a:xfrm>
        </p:spPr>
        <p:txBody>
          <a:bodyPr>
            <a:normAutofit fontScale="90000"/>
          </a:bodyPr>
          <a:lstStyle/>
          <a:p>
            <a:r>
              <a:rPr lang="pt-BR" sz="8800" b="1" dirty="0">
                <a:solidFill>
                  <a:srgbClr val="FFFFFF"/>
                </a:solidFill>
              </a:rPr>
              <a:t>Fórum de Extensão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232116-F61C-DEEB-A3D7-CFE62E942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881" y="5533412"/>
            <a:ext cx="9144000" cy="1265285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bg2"/>
                </a:solidFill>
              </a:rPr>
              <a:t>DATA: 06/12/2023 </a:t>
            </a:r>
          </a:p>
          <a:p>
            <a:r>
              <a:rPr lang="pt-BR" sz="1600" b="1" dirty="0">
                <a:solidFill>
                  <a:schemeClr val="bg2"/>
                </a:solidFill>
              </a:rPr>
              <a:t>LOCAL: Anfiteatro das </a:t>
            </a:r>
            <a:r>
              <a:rPr lang="pt-BR" sz="1600" b="1" dirty="0" err="1">
                <a:solidFill>
                  <a:schemeClr val="bg2"/>
                </a:solidFill>
              </a:rPr>
              <a:t>Pró-Reitorias</a:t>
            </a:r>
            <a:r>
              <a:rPr lang="pt-BR" sz="1600" b="1" dirty="0">
                <a:solidFill>
                  <a:schemeClr val="bg2"/>
                </a:solidFill>
              </a:rPr>
              <a:t> – situado na Av. Sul </a:t>
            </a:r>
          </a:p>
          <a:p>
            <a:r>
              <a:rPr lang="pt-BR" sz="1600" b="1" dirty="0">
                <a:solidFill>
                  <a:schemeClr val="bg2"/>
                </a:solidFill>
              </a:rPr>
              <a:t>PÚBLICO-ALVO: Colegiados de Extensão das Unidades Acadêmicas (</a:t>
            </a:r>
            <a:r>
              <a:rPr lang="pt-BR" sz="1600" b="1" dirty="0" err="1">
                <a:solidFill>
                  <a:schemeClr val="bg2"/>
                </a:solidFill>
              </a:rPr>
              <a:t>UAs</a:t>
            </a:r>
            <a:r>
              <a:rPr lang="pt-BR" sz="1600" b="1" dirty="0">
                <a:solidFill>
                  <a:schemeClr val="bg2"/>
                </a:solidFill>
              </a:rPr>
              <a:t>)</a:t>
            </a:r>
            <a:endParaRPr lang="pt-BR" sz="2200" b="1" dirty="0">
              <a:solidFill>
                <a:schemeClr val="bg2"/>
              </a:solidFill>
            </a:endParaRPr>
          </a:p>
        </p:txBody>
      </p:sp>
      <p:grpSp>
        <p:nvGrpSpPr>
          <p:cNvPr id="62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47472886-C71E-3B62-9559-855123DB1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" t="4222" r="1542" b="3937"/>
          <a:stretch/>
        </p:blipFill>
        <p:spPr>
          <a:xfrm>
            <a:off x="1809719" y="186675"/>
            <a:ext cx="8442440" cy="230030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10EBECCE-1F16-9128-EB75-58C518DDBD14}"/>
              </a:ext>
            </a:extLst>
          </p:cNvPr>
          <p:cNvSpPr txBox="1">
            <a:spLocks/>
          </p:cNvSpPr>
          <p:nvPr/>
        </p:nvSpPr>
        <p:spPr>
          <a:xfrm>
            <a:off x="3170210" y="2498772"/>
            <a:ext cx="6093067" cy="11869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Profa. Stefânia </a:t>
            </a:r>
            <a:r>
              <a:rPr lang="pt-BR" sz="1600" b="1" dirty="0" err="1"/>
              <a:t>Becattini</a:t>
            </a:r>
            <a:r>
              <a:rPr lang="pt-BR" sz="1600" b="1" dirty="0"/>
              <a:t> </a:t>
            </a:r>
            <a:r>
              <a:rPr lang="pt-BR" sz="1600" b="1" dirty="0" err="1"/>
              <a:t>Vaccaro</a:t>
            </a:r>
            <a:r>
              <a:rPr lang="pt-BR" sz="1600" b="1" dirty="0"/>
              <a:t> – DIR/FCSA</a:t>
            </a:r>
          </a:p>
          <a:p>
            <a:r>
              <a:rPr lang="pt-BR" sz="1600" b="1" dirty="0"/>
              <a:t>Profa. Angélica Sousa da Mata – DFI/ICN</a:t>
            </a:r>
          </a:p>
          <a:p>
            <a:r>
              <a:rPr lang="pt-BR" sz="1600" b="1" dirty="0"/>
              <a:t>Profa. Mariana Esteves </a:t>
            </a:r>
            <a:r>
              <a:rPr lang="pt-BR" sz="1600" b="1" dirty="0" err="1"/>
              <a:t>Mansanares</a:t>
            </a:r>
            <a:r>
              <a:rPr lang="pt-BR" sz="1600" b="1" dirty="0"/>
              <a:t> – DEC/ICN</a:t>
            </a:r>
          </a:p>
          <a:p>
            <a:r>
              <a:rPr lang="pt-BR" sz="1600" b="1" dirty="0"/>
              <a:t>Prof. Chrystian Araujo Pereira – DME/FCS</a:t>
            </a:r>
          </a:p>
        </p:txBody>
      </p:sp>
    </p:spTree>
    <p:extLst>
      <p:ext uri="{BB962C8B-B14F-4D97-AF65-F5344CB8AC3E}">
        <p14:creationId xmlns:p14="http://schemas.microsoft.com/office/powerpoint/2010/main" val="206345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431140"/>
              </p:ext>
            </p:extLst>
          </p:nvPr>
        </p:nvGraphicFramePr>
        <p:xfrm>
          <a:off x="1864658" y="1445186"/>
          <a:ext cx="6167719" cy="432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236" y="659840"/>
            <a:ext cx="4320988" cy="5538320"/>
          </a:xfrm>
        </p:spPr>
        <p:txBody>
          <a:bodyPr>
            <a:noAutofit/>
          </a:bodyPr>
          <a:lstStyle/>
          <a:p>
            <a:r>
              <a:rPr lang="pt-BR" sz="1200" i="1" dirty="0"/>
              <a:t>...o suposto é que as </a:t>
            </a:r>
            <a:r>
              <a:rPr lang="pt-BR" sz="1200" b="1" i="1" dirty="0">
                <a:solidFill>
                  <a:schemeClr val="accent2"/>
                </a:solidFill>
              </a:rPr>
              <a:t>ações de extensão adquirem maior efetividade se estiverem vinculadas ao processo de formação de pessoas (Ensino) e de geração de conhecimento (Pesquisa). </a:t>
            </a:r>
            <a:r>
              <a:rPr lang="pt-BR" sz="1200" i="1" dirty="0"/>
              <a:t>No que se refere à </a:t>
            </a:r>
            <a:r>
              <a:rPr lang="pt-BR" sz="1200" b="1" i="1" dirty="0">
                <a:solidFill>
                  <a:schemeClr val="accent2"/>
                </a:solidFill>
              </a:rPr>
              <a:t>relação Extensão e Ensino</a:t>
            </a:r>
            <a:r>
              <a:rPr lang="pt-BR" sz="1200" i="1" dirty="0"/>
              <a:t>, a diretriz de indissociabilidade </a:t>
            </a:r>
            <a:r>
              <a:rPr lang="pt-BR" sz="1200" b="1" i="1" dirty="0">
                <a:solidFill>
                  <a:schemeClr val="accent2"/>
                </a:solidFill>
              </a:rPr>
              <a:t>coloca o estudante como protagonista de sua formação técnica </a:t>
            </a:r>
            <a:r>
              <a:rPr lang="pt-BR" sz="1200" i="1" dirty="0"/>
              <a:t>- processo de obtenção de competências necessárias à atuação profissional - </a:t>
            </a:r>
            <a:r>
              <a:rPr lang="pt-BR" sz="1200" b="1" i="1" dirty="0">
                <a:solidFill>
                  <a:schemeClr val="accent2"/>
                </a:solidFill>
              </a:rPr>
              <a:t>e de sua formação cidadã </a:t>
            </a:r>
            <a:r>
              <a:rPr lang="pt-BR" sz="1200" i="1" dirty="0"/>
              <a:t>– processo que lhe permite reconhecer-se como agente de garantia de direitos e deveres e de transformação social.</a:t>
            </a:r>
          </a:p>
          <a:p>
            <a:r>
              <a:rPr lang="pt-BR" sz="1200" i="1" dirty="0"/>
              <a:t>Dessa maneira, emerge um </a:t>
            </a:r>
            <a:r>
              <a:rPr lang="pt-BR" sz="1200" b="1" i="1" dirty="0">
                <a:solidFill>
                  <a:schemeClr val="accent2"/>
                </a:solidFill>
              </a:rPr>
              <a:t>novo conceito de ‘sala de aula’, que não mais se limita ao espaço físico tradicional de ensino-aprendizagem</a:t>
            </a:r>
            <a:r>
              <a:rPr lang="pt-BR" sz="1200" i="1" dirty="0"/>
              <a:t>. ‘Sala de aula’ são </a:t>
            </a:r>
            <a:r>
              <a:rPr lang="pt-BR" sz="1200" b="1" i="1" dirty="0">
                <a:solidFill>
                  <a:schemeClr val="accent2"/>
                </a:solidFill>
              </a:rPr>
              <a:t>todos os espaços, dentro e fora da Universidade, em que se apreende</a:t>
            </a:r>
            <a:r>
              <a:rPr lang="pt-BR" sz="1200" i="1" dirty="0"/>
              <a:t> e se (</a:t>
            </a:r>
            <a:r>
              <a:rPr lang="pt-BR" sz="1200" i="1" dirty="0" err="1"/>
              <a:t>re</a:t>
            </a:r>
            <a:r>
              <a:rPr lang="pt-BR" sz="1200" i="1" dirty="0"/>
              <a:t>)constrói o processo histórico-social em suas múltiplas determinações e facetas. </a:t>
            </a:r>
            <a:r>
              <a:rPr lang="pt-BR" sz="1200" b="1" i="1" dirty="0">
                <a:solidFill>
                  <a:schemeClr val="accent2"/>
                </a:solidFill>
              </a:rPr>
              <a:t>O eixo pedagógico clássico ‘estudante - professor’ é substituído pelo eixo ‘estudante – professor - comunidade’.</a:t>
            </a:r>
          </a:p>
          <a:p>
            <a:r>
              <a:rPr lang="pt-BR" sz="1200" i="1" dirty="0"/>
              <a:t>Na relação entre </a:t>
            </a:r>
            <a:r>
              <a:rPr lang="pt-BR" sz="1200" b="1" i="1" dirty="0">
                <a:solidFill>
                  <a:schemeClr val="accent2"/>
                </a:solidFill>
              </a:rPr>
              <a:t>Extensão e Pesquisa</a:t>
            </a:r>
            <a:r>
              <a:rPr lang="pt-BR" sz="1200" i="1" dirty="0"/>
              <a:t>, abrem-se </a:t>
            </a:r>
            <a:r>
              <a:rPr lang="pt-BR" sz="1200" b="1" i="1" dirty="0">
                <a:solidFill>
                  <a:schemeClr val="accent2"/>
                </a:solidFill>
              </a:rPr>
              <a:t>múltiplas possibilidades de articulação entre a Universidade e a sociedade (Pós-graduação e produção acadêmica!). </a:t>
            </a:r>
            <a:r>
              <a:rPr lang="pt-BR" sz="1200" i="1" dirty="0"/>
              <a:t>Visando à produção de conhecimento, a Extensão Universitária sustenta-se principalmente em metodologias participativas, no formato investigação-ação (ou pesquisa-ação), que priorizam métodos de análise inovadores, a participação dos atores sociais e o diálogo. </a:t>
            </a:r>
          </a:p>
          <a:p>
            <a:pPr algn="r"/>
            <a:r>
              <a:rPr lang="pt-BR" sz="1200" i="1" dirty="0" err="1"/>
              <a:t>Forproex</a:t>
            </a:r>
            <a:r>
              <a:rPr lang="pt-BR" sz="12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13CD18-F935-64B1-0E6E-8328CC17D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943467"/>
              </p:ext>
            </p:extLst>
          </p:nvPr>
        </p:nvGraphicFramePr>
        <p:xfrm>
          <a:off x="1864658" y="1445186"/>
          <a:ext cx="6167719" cy="432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236" y="659840"/>
            <a:ext cx="4320988" cy="5538320"/>
          </a:xfrm>
        </p:spPr>
        <p:txBody>
          <a:bodyPr>
            <a:noAutofit/>
          </a:bodyPr>
          <a:lstStyle/>
          <a:p>
            <a:r>
              <a:rPr lang="pt-BR" sz="1400" i="1" dirty="0"/>
              <a:t>As atividades de Extensão Universitária constituem aportes decisivos à formação do estudante, seja pela </a:t>
            </a:r>
            <a:r>
              <a:rPr lang="pt-BR" sz="1400" b="1" i="1" dirty="0">
                <a:solidFill>
                  <a:schemeClr val="accent2"/>
                </a:solidFill>
              </a:rPr>
              <a:t>ampliação do universo de referência</a:t>
            </a:r>
            <a:r>
              <a:rPr lang="pt-BR" sz="1400" i="1" dirty="0"/>
              <a:t> que ensejam, seja pelo </a:t>
            </a:r>
            <a:r>
              <a:rPr lang="pt-BR" sz="1400" b="1" i="1" dirty="0">
                <a:solidFill>
                  <a:schemeClr val="accent2"/>
                </a:solidFill>
              </a:rPr>
              <a:t>contato direto com as grandes questões contemporâneas </a:t>
            </a:r>
            <a:r>
              <a:rPr lang="pt-BR" sz="1400" i="1" dirty="0"/>
              <a:t>que possibilitam. </a:t>
            </a:r>
          </a:p>
          <a:p>
            <a:endParaRPr lang="pt-BR" sz="1400" i="1" dirty="0"/>
          </a:p>
          <a:p>
            <a:r>
              <a:rPr lang="pt-BR" sz="1400" i="1" dirty="0"/>
              <a:t>...a </a:t>
            </a:r>
            <a:r>
              <a:rPr lang="pt-BR" sz="1400" b="1" i="1" dirty="0">
                <a:solidFill>
                  <a:schemeClr val="accent2"/>
                </a:solidFill>
              </a:rPr>
              <a:t>participação do estudante </a:t>
            </a:r>
            <a:r>
              <a:rPr lang="pt-BR" sz="1400" i="1" dirty="0"/>
              <a:t>nas ações de Extensão Universitária deve estar </a:t>
            </a:r>
            <a:r>
              <a:rPr lang="pt-BR" sz="1400" b="1" i="1" dirty="0">
                <a:solidFill>
                  <a:schemeClr val="accent2"/>
                </a:solidFill>
              </a:rPr>
              <a:t>sustentada em iniciativas que viabilizem a flexibilização curricular e a integralização de créditos</a:t>
            </a:r>
            <a:r>
              <a:rPr lang="pt-BR" sz="1400" i="1" dirty="0"/>
              <a:t> logrados nas ações de Extensão Universitária. </a:t>
            </a:r>
          </a:p>
          <a:p>
            <a:endParaRPr lang="pt-BR" sz="1400" i="1" dirty="0"/>
          </a:p>
          <a:p>
            <a:r>
              <a:rPr lang="pt-BR" sz="1400" i="1" dirty="0"/>
              <a:t>Para que esses instrumentos imprimam qualidade à formação do estudante, as ações extensionistas devem possuir um </a:t>
            </a:r>
            <a:r>
              <a:rPr lang="pt-BR" sz="1400" b="1" i="1" dirty="0">
                <a:solidFill>
                  <a:schemeClr val="accent2"/>
                </a:solidFill>
              </a:rPr>
              <a:t>projeto pedagógico </a:t>
            </a:r>
            <a:r>
              <a:rPr lang="pt-BR" sz="1400" i="1" dirty="0"/>
              <a:t>que explicite três elementos essenciais: </a:t>
            </a:r>
            <a:r>
              <a:rPr lang="pt-BR" sz="1400" b="1" i="1" dirty="0">
                <a:solidFill>
                  <a:schemeClr val="accent2"/>
                </a:solidFill>
              </a:rPr>
              <a:t>(i) a designação do professor orientador; (</a:t>
            </a:r>
            <a:r>
              <a:rPr lang="pt-BR" sz="1400" b="1" i="1" dirty="0" err="1">
                <a:solidFill>
                  <a:schemeClr val="accent2"/>
                </a:solidFill>
              </a:rPr>
              <a:t>ii</a:t>
            </a:r>
            <a:r>
              <a:rPr lang="pt-BR" sz="1400" b="1" i="1" dirty="0">
                <a:solidFill>
                  <a:schemeClr val="accent2"/>
                </a:solidFill>
              </a:rPr>
              <a:t>) os objetivos da ação e as competências dos atores nela envolvidos; (</a:t>
            </a:r>
            <a:r>
              <a:rPr lang="pt-BR" sz="1400" b="1" i="1" dirty="0" err="1">
                <a:solidFill>
                  <a:schemeClr val="accent2"/>
                </a:solidFill>
              </a:rPr>
              <a:t>iii</a:t>
            </a:r>
            <a:r>
              <a:rPr lang="pt-BR" sz="1400" b="1" i="1" dirty="0">
                <a:solidFill>
                  <a:schemeClr val="accent2"/>
                </a:solidFill>
              </a:rPr>
              <a:t>) a metodologia de avaliação da participação do estudante.</a:t>
            </a:r>
          </a:p>
          <a:p>
            <a:pPr algn="r"/>
            <a:r>
              <a:rPr lang="pt-BR" sz="1400" i="1" dirty="0" err="1"/>
              <a:t>Forproex</a:t>
            </a:r>
            <a:r>
              <a:rPr lang="pt-BR" sz="14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DE00A1-9D33-67A2-B1AF-B82877FF5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717198"/>
              </p:ext>
            </p:extLst>
          </p:nvPr>
        </p:nvGraphicFramePr>
        <p:xfrm>
          <a:off x="1864658" y="1445186"/>
          <a:ext cx="6167719" cy="432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236" y="659840"/>
            <a:ext cx="4320988" cy="5538320"/>
          </a:xfrm>
        </p:spPr>
        <p:txBody>
          <a:bodyPr>
            <a:noAutofit/>
          </a:bodyPr>
          <a:lstStyle/>
          <a:p>
            <a:r>
              <a:rPr lang="pt-BR" sz="1100" i="1" dirty="0"/>
              <a:t>...reafirma a Extensão Universitária como o mecanismo por meio do qual se estabelece a </a:t>
            </a:r>
            <a:r>
              <a:rPr lang="pt-BR" sz="1100" b="1" i="1" dirty="0">
                <a:solidFill>
                  <a:schemeClr val="accent2"/>
                </a:solidFill>
              </a:rPr>
              <a:t>inter-relação da Universidade com os outros setores da sociedade</a:t>
            </a:r>
            <a:r>
              <a:rPr lang="pt-BR" sz="1100" i="1" dirty="0"/>
              <a:t>, com vistas a uma </a:t>
            </a:r>
            <a:r>
              <a:rPr lang="pt-BR" sz="1100" b="1" i="1" dirty="0">
                <a:solidFill>
                  <a:schemeClr val="accent2"/>
                </a:solidFill>
              </a:rPr>
              <a:t>atuação transformadora</a:t>
            </a:r>
            <a:r>
              <a:rPr lang="pt-BR" sz="1100" i="1" dirty="0"/>
              <a:t>, voltada para os </a:t>
            </a:r>
            <a:r>
              <a:rPr lang="pt-BR" sz="1100" b="1" i="1" dirty="0">
                <a:solidFill>
                  <a:schemeClr val="accent2"/>
                </a:solidFill>
              </a:rPr>
              <a:t>interesses e necessidades da maioria da população</a:t>
            </a:r>
            <a:r>
              <a:rPr lang="pt-BR" sz="1100" i="1" dirty="0"/>
              <a:t> e propiciadora do </a:t>
            </a:r>
            <a:r>
              <a:rPr lang="pt-BR" sz="1100" b="1" i="1" dirty="0">
                <a:solidFill>
                  <a:schemeClr val="accent2"/>
                </a:solidFill>
              </a:rPr>
              <a:t>desenvolvimento social e regional</a:t>
            </a:r>
            <a:r>
              <a:rPr lang="pt-BR" sz="1100" i="1" dirty="0"/>
              <a:t>, assim como para o </a:t>
            </a:r>
            <a:r>
              <a:rPr lang="pt-BR" sz="1100" b="1" i="1" dirty="0">
                <a:solidFill>
                  <a:schemeClr val="accent2"/>
                </a:solidFill>
              </a:rPr>
              <a:t>aprimoramento das políticas públicas</a:t>
            </a:r>
            <a:r>
              <a:rPr lang="pt-BR" sz="1100" i="1" dirty="0"/>
              <a:t>.</a:t>
            </a:r>
            <a:r>
              <a:rPr lang="pt-BR" sz="1400" i="1" dirty="0"/>
              <a:t> </a:t>
            </a:r>
          </a:p>
          <a:p>
            <a:r>
              <a:rPr lang="pt-BR" sz="1100" i="1" dirty="0"/>
              <a:t>... espera-se configurar, nas ações extensionistas, as seguintes características</a:t>
            </a:r>
            <a:r>
              <a:rPr lang="pt-BR" sz="1100" b="1" i="1" dirty="0">
                <a:solidFill>
                  <a:schemeClr val="accent2"/>
                </a:solidFill>
              </a:rPr>
              <a:t>: (i) privilegiamento de questões sobre as quais atuar</a:t>
            </a:r>
            <a:r>
              <a:rPr lang="pt-BR" sz="1100" i="1" dirty="0"/>
              <a:t>, sem desconsideração da complexidade e diversidade da realidade social; </a:t>
            </a:r>
            <a:r>
              <a:rPr lang="pt-BR" sz="1100" b="1" i="1" dirty="0">
                <a:solidFill>
                  <a:schemeClr val="accent2"/>
                </a:solidFill>
              </a:rPr>
              <a:t>(</a:t>
            </a:r>
            <a:r>
              <a:rPr lang="pt-BR" sz="1100" b="1" i="1" dirty="0" err="1">
                <a:solidFill>
                  <a:schemeClr val="accent2"/>
                </a:solidFill>
              </a:rPr>
              <a:t>ii</a:t>
            </a:r>
            <a:r>
              <a:rPr lang="pt-BR" sz="1100" b="1" i="1" dirty="0">
                <a:solidFill>
                  <a:schemeClr val="accent2"/>
                </a:solidFill>
              </a:rPr>
              <a:t>) abrangência</a:t>
            </a:r>
            <a:r>
              <a:rPr lang="pt-BR" sz="1100" i="1" dirty="0"/>
              <a:t>, de forma que a ação, ou um conjunto de ações, possa ser suficiente para oferecer contribuições relevantes para a </a:t>
            </a:r>
            <a:r>
              <a:rPr lang="pt-BR" sz="1100" b="1" i="1" dirty="0">
                <a:solidFill>
                  <a:schemeClr val="accent2"/>
                </a:solidFill>
              </a:rPr>
              <a:t>transformação da área, setor ou comunidade</a:t>
            </a:r>
            <a:r>
              <a:rPr lang="pt-BR" sz="1100" i="1" dirty="0"/>
              <a:t> sobre os quais incide; </a:t>
            </a:r>
            <a:r>
              <a:rPr lang="pt-BR" sz="1100" b="1" i="1" dirty="0">
                <a:solidFill>
                  <a:schemeClr val="accent2"/>
                </a:solidFill>
              </a:rPr>
              <a:t>(</a:t>
            </a:r>
            <a:r>
              <a:rPr lang="pt-BR" sz="1100" b="1" i="1" dirty="0" err="1">
                <a:solidFill>
                  <a:schemeClr val="accent2"/>
                </a:solidFill>
              </a:rPr>
              <a:t>iii</a:t>
            </a:r>
            <a:r>
              <a:rPr lang="pt-BR" sz="1100" b="1" i="1" dirty="0">
                <a:solidFill>
                  <a:schemeClr val="accent2"/>
                </a:solidFill>
              </a:rPr>
              <a:t>) efetividade </a:t>
            </a:r>
            <a:r>
              <a:rPr lang="pt-BR" sz="1100" i="1" dirty="0"/>
              <a:t>na solução do problema.</a:t>
            </a:r>
            <a:endParaRPr lang="pt-BR" sz="1400" i="1" dirty="0"/>
          </a:p>
          <a:p>
            <a:r>
              <a:rPr lang="pt-BR" sz="1100" i="1" dirty="0"/>
              <a:t>É importante ter clareza de que </a:t>
            </a:r>
            <a:r>
              <a:rPr lang="pt-BR" sz="1100" b="1" i="1" dirty="0">
                <a:solidFill>
                  <a:schemeClr val="accent2"/>
                </a:solidFill>
              </a:rPr>
              <a:t>não é apenas sobre a sociedade </a:t>
            </a:r>
            <a:r>
              <a:rPr lang="pt-BR" sz="1100" i="1" dirty="0"/>
              <a:t>que se almeja produzir impacto e transformação com a Extensão Universitária. </a:t>
            </a:r>
            <a:r>
              <a:rPr lang="pt-BR" sz="1100" b="1" i="1" dirty="0">
                <a:solidFill>
                  <a:schemeClr val="accent2"/>
                </a:solidFill>
              </a:rPr>
              <a:t>A própria Universidade Pública, enquanto parte da sociedade, também deve também sofrer impacto, ser transformada</a:t>
            </a:r>
            <a:r>
              <a:rPr lang="pt-BR" sz="1100" i="1" dirty="0"/>
              <a:t>. O alcance desses objetivos – impacto e transformação da sociedade e da Universidade –, de forma a se lograr o desenvolvimento nacional no sentido que esta Política propugna, é </a:t>
            </a:r>
            <a:r>
              <a:rPr lang="pt-BR" sz="1100" b="1" i="1" dirty="0">
                <a:solidFill>
                  <a:schemeClr val="accent2"/>
                </a:solidFill>
              </a:rPr>
              <a:t>potencializado nas ações que se orientam pelas diretrizes de Interação Dialógica, Interdisciplinaridade e </a:t>
            </a:r>
            <a:r>
              <a:rPr lang="pt-BR" sz="1100" b="1" i="1" dirty="0" err="1">
                <a:solidFill>
                  <a:schemeClr val="accent2"/>
                </a:solidFill>
              </a:rPr>
              <a:t>Interprofissionalidade</a:t>
            </a:r>
            <a:r>
              <a:rPr lang="pt-BR" sz="1100" b="1" i="1" dirty="0">
                <a:solidFill>
                  <a:schemeClr val="accent2"/>
                </a:solidFill>
              </a:rPr>
              <a:t> e, por fim, Indissociabilidade Ensino-Pesquisa-Extensão</a:t>
            </a:r>
            <a:r>
              <a:rPr lang="pt-BR" sz="1100" i="1" dirty="0"/>
              <a:t>.</a:t>
            </a:r>
          </a:p>
          <a:p>
            <a:pPr algn="r"/>
            <a:r>
              <a:rPr lang="pt-BR" sz="1100" i="1" dirty="0"/>
              <a:t> </a:t>
            </a:r>
            <a:r>
              <a:rPr lang="pt-BR" sz="1400" i="1" dirty="0" err="1"/>
              <a:t>Forproex</a:t>
            </a:r>
            <a:r>
              <a:rPr lang="pt-BR" sz="14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6E7EC5-2911-21AE-FA2D-DC5F71DAF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09314" y="1297099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a) Decreto nº 7.416 de 30 de dezembro de 2010</a:t>
            </a:r>
          </a:p>
          <a:p>
            <a:r>
              <a:rPr lang="pt-BR" sz="1400" dirty="0"/>
              <a:t> Art. 7 o Consideram-se atividades de extensão, para os fins deste Decreto:</a:t>
            </a:r>
          </a:p>
          <a:p>
            <a:r>
              <a:rPr lang="pt-BR" sz="1400" dirty="0"/>
              <a:t>I - </a:t>
            </a:r>
            <a:r>
              <a:rPr lang="pt-BR" sz="1400" b="1" u="sng" dirty="0">
                <a:solidFill>
                  <a:schemeClr val="tx1"/>
                </a:solidFill>
              </a:rPr>
              <a:t>programa</a:t>
            </a:r>
            <a:r>
              <a:rPr lang="pt-BR" sz="1400" dirty="0"/>
              <a:t>: </a:t>
            </a:r>
            <a:r>
              <a:rPr lang="pt-BR" sz="1400" b="1" dirty="0">
                <a:solidFill>
                  <a:srgbClr val="0070C0"/>
                </a:solidFill>
              </a:rPr>
              <a:t>conjunto articulado de projetos e ações de médio e longo prazos</a:t>
            </a:r>
            <a:r>
              <a:rPr lang="pt-BR" sz="1400" dirty="0"/>
              <a:t>, cujas diretrizes e escopo de interação com a sociedade, no que se refere à abrangência territorial e populacional, se integre às linhas de ensino e pesquisa desenvolvidas pela instituição, nos termos de seus projetos político-pedagógico e de desenvolvimento institucional;</a:t>
            </a:r>
          </a:p>
          <a:p>
            <a:r>
              <a:rPr lang="pt-BR" sz="1400" dirty="0"/>
              <a:t>II - </a:t>
            </a:r>
            <a:r>
              <a:rPr lang="pt-BR" sz="1400" b="1" u="sng" dirty="0">
                <a:solidFill>
                  <a:schemeClr val="tx1"/>
                </a:solidFill>
              </a:rPr>
              <a:t>projeto</a:t>
            </a:r>
            <a:r>
              <a:rPr lang="pt-BR" sz="1400" dirty="0"/>
              <a:t>: ação formalizada, com </a:t>
            </a:r>
            <a:r>
              <a:rPr lang="pt-BR" sz="1400" b="1" dirty="0">
                <a:solidFill>
                  <a:srgbClr val="0070C0"/>
                </a:solidFill>
              </a:rPr>
              <a:t>objetivo específico e prazo determinado</a:t>
            </a:r>
            <a:r>
              <a:rPr lang="pt-BR" sz="1400" dirty="0"/>
              <a:t>, visando resultado de mútuo interesse, para a sociedade e para a comunidade acadêmica;</a:t>
            </a:r>
          </a:p>
          <a:p>
            <a:r>
              <a:rPr lang="pt-BR" sz="1400" dirty="0"/>
              <a:t>III - </a:t>
            </a:r>
            <a:r>
              <a:rPr lang="pt-BR" sz="1400" b="1" u="sng" dirty="0">
                <a:solidFill>
                  <a:schemeClr val="tx1"/>
                </a:solidFill>
              </a:rPr>
              <a:t>evento</a:t>
            </a:r>
            <a:r>
              <a:rPr lang="pt-BR" sz="1400" dirty="0"/>
              <a:t>: ação de </a:t>
            </a:r>
            <a:r>
              <a:rPr lang="pt-BR" sz="1400" b="1" dirty="0">
                <a:solidFill>
                  <a:srgbClr val="0070C0"/>
                </a:solidFill>
              </a:rPr>
              <a:t>curta duração</a:t>
            </a:r>
            <a:r>
              <a:rPr lang="pt-BR" sz="1400" dirty="0"/>
              <a:t>, sem caráter continuado, e baseado em projeto específico; e</a:t>
            </a:r>
          </a:p>
          <a:p>
            <a:r>
              <a:rPr lang="pt-BR" sz="1400" dirty="0"/>
              <a:t>IV - </a:t>
            </a:r>
            <a:r>
              <a:rPr lang="pt-BR" sz="1400" b="1" u="sng" dirty="0">
                <a:solidFill>
                  <a:schemeClr val="tx1"/>
                </a:solidFill>
              </a:rPr>
              <a:t>curso</a:t>
            </a:r>
            <a:r>
              <a:rPr lang="pt-BR" sz="1400" dirty="0"/>
              <a:t>: ação que </a:t>
            </a:r>
            <a:r>
              <a:rPr lang="pt-BR" sz="1400" b="1" dirty="0">
                <a:solidFill>
                  <a:srgbClr val="0070C0"/>
                </a:solidFill>
              </a:rPr>
              <a:t>articula</a:t>
            </a:r>
            <a:r>
              <a:rPr lang="pt-BR" sz="1400" dirty="0"/>
              <a:t> de maneira sistemática </a:t>
            </a:r>
            <a:r>
              <a:rPr lang="pt-BR" sz="1400" b="1" dirty="0">
                <a:solidFill>
                  <a:srgbClr val="0070C0"/>
                </a:solidFill>
              </a:rPr>
              <a:t>ensino e extensão</a:t>
            </a:r>
            <a:r>
              <a:rPr lang="pt-BR" sz="1400" dirty="0"/>
              <a:t>, seja para formação continuada, aperfeiçoamento, especialização ou disseminação de conhecimentos, com carga horária e processo de avaliação formal definidos. 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670AE7-5F58-A8A1-2617-5B183FF8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55" y="2771"/>
            <a:ext cx="100979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09314" y="1297099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b) Resolução </a:t>
            </a:r>
            <a:r>
              <a:rPr lang="pt-BR" sz="1400" b="1" dirty="0" err="1">
                <a:solidFill>
                  <a:srgbClr val="FF0000"/>
                </a:solidFill>
              </a:rPr>
              <a:t>Congrad</a:t>
            </a:r>
            <a:r>
              <a:rPr lang="pt-BR" sz="1400" b="1" dirty="0">
                <a:solidFill>
                  <a:srgbClr val="FF0000"/>
                </a:solidFill>
              </a:rPr>
              <a:t> UFLA nº 78/2022</a:t>
            </a:r>
          </a:p>
          <a:p>
            <a:r>
              <a:rPr lang="pt-BR" sz="1400" dirty="0"/>
              <a:t> </a:t>
            </a:r>
            <a:r>
              <a:rPr lang="pt-BR" sz="1200" dirty="0" err="1"/>
              <a:t>Art</a:t>
            </a:r>
            <a:r>
              <a:rPr lang="pt-BR" sz="1200" dirty="0"/>
              <a:t> 4º As </a:t>
            </a:r>
            <a:r>
              <a:rPr lang="pt-BR" sz="1200" b="1" dirty="0">
                <a:solidFill>
                  <a:srgbClr val="0070C0"/>
                </a:solidFill>
              </a:rPr>
              <a:t>ACE</a:t>
            </a:r>
            <a:r>
              <a:rPr lang="pt-BR" sz="1200" dirty="0"/>
              <a:t> podem ser organizadas nas seguintes modalidades:</a:t>
            </a:r>
          </a:p>
          <a:p>
            <a:r>
              <a:rPr lang="pt-BR" sz="1200" dirty="0"/>
              <a:t>I. </a:t>
            </a:r>
            <a:r>
              <a:rPr lang="pt-BR" sz="1200" b="1" u="sng" dirty="0"/>
              <a:t>Programa de extensão</a:t>
            </a:r>
            <a:r>
              <a:rPr lang="pt-BR" sz="1200" dirty="0"/>
              <a:t>: </a:t>
            </a:r>
            <a:r>
              <a:rPr lang="pt-BR" sz="1200" b="1" dirty="0">
                <a:solidFill>
                  <a:srgbClr val="0070C0"/>
                </a:solidFill>
              </a:rPr>
              <a:t>conjunto articulado de projetos e outras ações de extensão</a:t>
            </a:r>
            <a:r>
              <a:rPr lang="pt-BR" sz="1200" dirty="0"/>
              <a:t>, </a:t>
            </a:r>
            <a:r>
              <a:rPr lang="pt-BR" sz="1200" b="1" dirty="0">
                <a:solidFill>
                  <a:srgbClr val="0070C0"/>
                </a:solidFill>
              </a:rPr>
              <a:t>preferencialmente de caráter multidisciplinar </a:t>
            </a:r>
            <a:r>
              <a:rPr lang="pt-BR" sz="1200" dirty="0"/>
              <a:t>e integrado a atividades de pesquisa e de ensino, com caráter orgânico-institucional, integração no território, clareza de diretrizes e orientação para um objetivo comum, sendo executado a médio e longo prazo.</a:t>
            </a:r>
          </a:p>
          <a:p>
            <a:r>
              <a:rPr lang="pt-BR" sz="1200" dirty="0"/>
              <a:t>II. </a:t>
            </a:r>
            <a:r>
              <a:rPr lang="pt-BR" sz="1200" b="1" u="sng" dirty="0"/>
              <a:t>Projeto de extensão</a:t>
            </a:r>
            <a:r>
              <a:rPr lang="pt-BR" sz="1200" dirty="0"/>
              <a:t>: ação </a:t>
            </a:r>
            <a:r>
              <a:rPr lang="pt-BR" sz="1200" b="1" dirty="0">
                <a:solidFill>
                  <a:srgbClr val="0070C0"/>
                </a:solidFill>
              </a:rPr>
              <a:t>processual e contínua</a:t>
            </a:r>
            <a:r>
              <a:rPr lang="pt-BR" sz="1200" dirty="0"/>
              <a:t>, de caráter educativo, social, cultural, científico ou tecnológico, com </a:t>
            </a:r>
            <a:r>
              <a:rPr lang="pt-BR" sz="1200" b="1" dirty="0">
                <a:solidFill>
                  <a:srgbClr val="0070C0"/>
                </a:solidFill>
              </a:rPr>
              <a:t>objetivo específico e prazo determinado</a:t>
            </a:r>
            <a:r>
              <a:rPr lang="pt-BR" sz="1200" dirty="0"/>
              <a:t>, </a:t>
            </a:r>
            <a:r>
              <a:rPr lang="pt-BR" sz="1200" b="1" dirty="0">
                <a:solidFill>
                  <a:srgbClr val="0070C0"/>
                </a:solidFill>
              </a:rPr>
              <a:t>registrado</a:t>
            </a:r>
            <a:r>
              <a:rPr lang="pt-BR" sz="1200" dirty="0"/>
              <a:t>, preferencialmente, vinculado a um Programa de extensão ou como projeto isolado.</a:t>
            </a:r>
          </a:p>
          <a:p>
            <a:r>
              <a:rPr lang="pt-BR" sz="1200" dirty="0"/>
              <a:t>III. </a:t>
            </a:r>
            <a:r>
              <a:rPr lang="pt-BR" sz="1200" b="1" u="sng" dirty="0"/>
              <a:t>Curso e oficina de extensão</a:t>
            </a:r>
            <a:r>
              <a:rPr lang="pt-BR" sz="1200" dirty="0"/>
              <a:t>: </a:t>
            </a:r>
            <a:r>
              <a:rPr lang="pt-BR" sz="1200" b="1" dirty="0">
                <a:solidFill>
                  <a:srgbClr val="0070C0"/>
                </a:solidFill>
              </a:rPr>
              <a:t>ação pedagógica de caráter teórico e/ou prático</a:t>
            </a:r>
            <a:r>
              <a:rPr lang="pt-BR" sz="1200" dirty="0"/>
              <a:t>, planejada e organizada de modo sistemático, e critérios de avaliação definidos.</a:t>
            </a:r>
          </a:p>
          <a:p>
            <a:r>
              <a:rPr lang="pt-BR" sz="1200" dirty="0"/>
              <a:t>IV. </a:t>
            </a:r>
            <a:r>
              <a:rPr lang="pt-BR" sz="1200" b="1" u="sng" dirty="0"/>
              <a:t>Evento de extensão</a:t>
            </a:r>
            <a:r>
              <a:rPr lang="pt-BR" sz="1200" dirty="0"/>
              <a:t>: ação que implica na </a:t>
            </a:r>
            <a:r>
              <a:rPr lang="pt-BR" sz="1200" b="1" dirty="0">
                <a:solidFill>
                  <a:srgbClr val="0070C0"/>
                </a:solidFill>
              </a:rPr>
              <a:t>apresentação e/ou exibição pública</a:t>
            </a:r>
            <a:r>
              <a:rPr lang="pt-BR" sz="1200" dirty="0"/>
              <a:t>, </a:t>
            </a:r>
            <a:r>
              <a:rPr lang="pt-BR" sz="1200" b="1" dirty="0">
                <a:solidFill>
                  <a:srgbClr val="0070C0"/>
                </a:solidFill>
              </a:rPr>
              <a:t>livre ou com público específico</a:t>
            </a:r>
            <a:r>
              <a:rPr lang="pt-BR" sz="1200" dirty="0"/>
              <a:t>, de conhecimento ou produto cultural, artístico, esportivo, científico e tecnológico desenvolvido, conservado ou reconhecido pela Universidade.</a:t>
            </a:r>
          </a:p>
          <a:p>
            <a:r>
              <a:rPr lang="pt-BR" sz="1200" dirty="0"/>
              <a:t>V. </a:t>
            </a:r>
            <a:r>
              <a:rPr lang="pt-BR" sz="1200" b="1" u="sng" dirty="0"/>
              <a:t>Prestação de serviços</a:t>
            </a:r>
            <a:r>
              <a:rPr lang="pt-BR" sz="1200" dirty="0"/>
              <a:t>: realização de </a:t>
            </a:r>
            <a:r>
              <a:rPr lang="pt-BR" sz="1200" b="1" dirty="0">
                <a:solidFill>
                  <a:srgbClr val="0070C0"/>
                </a:solidFill>
              </a:rPr>
              <a:t>ações em interação com setores da comunidade </a:t>
            </a:r>
            <a:r>
              <a:rPr lang="pt-BR" sz="1200" dirty="0"/>
              <a:t>com </a:t>
            </a:r>
            <a:r>
              <a:rPr lang="pt-BR" sz="1200" b="1" dirty="0">
                <a:solidFill>
                  <a:srgbClr val="0070C0"/>
                </a:solidFill>
              </a:rPr>
              <a:t>desenvolvimento conjunto de soluções para atendimento de demandas</a:t>
            </a:r>
            <a:r>
              <a:rPr lang="pt-BR" sz="1200" dirty="0"/>
              <a:t> oriundas de setores da sociedade.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6820965C-55CC-AE6B-E04B-99ECAE55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95" y="0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09314" y="1297099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c) PROEC/UFLA</a:t>
            </a:r>
          </a:p>
          <a:p>
            <a:r>
              <a:rPr lang="pt-BR" sz="1400" dirty="0"/>
              <a:t> </a:t>
            </a:r>
          </a:p>
          <a:p>
            <a:r>
              <a:rPr lang="pt-BR" sz="36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Projeto de Extensão e Cultura</a:t>
            </a:r>
          </a:p>
          <a:p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Um </a:t>
            </a:r>
            <a:r>
              <a:rPr lang="pt-BR" sz="1600" b="1" i="0" dirty="0">
                <a:solidFill>
                  <a:srgbClr val="0070C0"/>
                </a:solidFill>
                <a:effectLst/>
                <a:latin typeface="Avenir Next LT Pro" panose="020B0504020202020204" pitchFamily="34" charset="0"/>
              </a:rPr>
              <a:t>projeto de extensão ou cultura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constitui um conjunto de ações de caráter educativo, social, cultural, científico ou tecnológico, com </a:t>
            </a:r>
            <a:r>
              <a:rPr lang="pt-BR" sz="1600" b="1" i="0" dirty="0">
                <a:solidFill>
                  <a:srgbClr val="0070C0"/>
                </a:solidFill>
                <a:effectLst/>
                <a:latin typeface="Avenir Next LT Pro" panose="020B0504020202020204" pitchFamily="34" charset="0"/>
              </a:rPr>
              <a:t>objetivo específico e prazo determinado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podendo ser </a:t>
            </a:r>
            <a:r>
              <a:rPr lang="pt-BR" sz="1600" b="1" i="0" dirty="0">
                <a:solidFill>
                  <a:srgbClr val="0070C0"/>
                </a:solidFill>
                <a:effectLst/>
                <a:latin typeface="Avenir Next LT Pro" panose="020B0504020202020204" pitchFamily="34" charset="0"/>
              </a:rPr>
              <a:t>isolado ou vinculado a um programa de extensão ou cultura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. Quando vinculado a um programa de extensão ou cultura, a vigência do projeto deve ser contemplada pela vigência do referido programa.</a:t>
            </a:r>
            <a:endParaRPr lang="pt-BR" sz="16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231FC58B-D74D-E856-6D14-22F45918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6426137"/>
            <a:ext cx="6209242" cy="578224"/>
          </a:xfrm>
        </p:spPr>
        <p:txBody>
          <a:bodyPr>
            <a:normAutofit/>
          </a:bodyPr>
          <a:lstStyle/>
          <a:p>
            <a:pPr algn="r"/>
            <a:r>
              <a:rPr lang="pt-BR" sz="11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Projetos de Extensão e Cultura - </a:t>
            </a:r>
            <a:r>
              <a:rPr lang="pt-BR" sz="1100" b="1" i="1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1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1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918FEAF9-A91B-DDFA-3E89-12B9B02E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95" y="0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09314" y="1297099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c) PROEC/UFLA</a:t>
            </a:r>
          </a:p>
          <a:p>
            <a:r>
              <a:rPr lang="pt-BR" sz="1400" dirty="0"/>
              <a:t> </a:t>
            </a:r>
          </a:p>
          <a:p>
            <a:endParaRPr lang="pt-BR" sz="1400" dirty="0"/>
          </a:p>
          <a:p>
            <a:r>
              <a:rPr lang="pt-BR" sz="36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Programa de Extensão e Cultura</a:t>
            </a:r>
          </a:p>
          <a:p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Um </a:t>
            </a:r>
            <a:r>
              <a:rPr lang="pt-BR" sz="1600" b="1" i="0" dirty="0">
                <a:solidFill>
                  <a:srgbClr val="00B050"/>
                </a:solidFill>
                <a:effectLst/>
                <a:latin typeface="Avenir Next LT Pro" panose="020B0504020202020204" pitchFamily="34" charset="0"/>
              </a:rPr>
              <a:t>programa de extensão ou cultura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constitui um </a:t>
            </a:r>
            <a:r>
              <a:rPr lang="pt-BR" sz="1600" b="1" i="0" dirty="0">
                <a:solidFill>
                  <a:srgbClr val="00B050"/>
                </a:solidFill>
                <a:effectLst/>
                <a:latin typeface="Avenir Next LT Pro" panose="020B0504020202020204" pitchFamily="34" charset="0"/>
              </a:rPr>
              <a:t>conjunto articulado de projetos e outras ações de extensão ou cultura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preferencialmente integrando as ações de extensão, cultura, pesquisa e ensino. Tem caráter orgânico institucional, apresenta clareza de diretrizes e orientação para um objetivo comum, sendo </a:t>
            </a:r>
            <a:r>
              <a:rPr lang="pt-BR" sz="1600" b="1" i="0" dirty="0">
                <a:solidFill>
                  <a:srgbClr val="00B050"/>
                </a:solidFill>
                <a:effectLst/>
                <a:latin typeface="Avenir Next LT Pro" panose="020B0504020202020204" pitchFamily="34" charset="0"/>
              </a:rPr>
              <a:t>executado em médio a longo prazos e com duração mínima de dois anos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.</a:t>
            </a:r>
            <a:endParaRPr lang="pt-BR" sz="16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822F6787-1A25-D3BE-EC58-CCA138579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6426137"/>
            <a:ext cx="6209242" cy="578224"/>
          </a:xfrm>
        </p:spPr>
        <p:txBody>
          <a:bodyPr>
            <a:normAutofit/>
          </a:bodyPr>
          <a:lstStyle/>
          <a:p>
            <a:pPr algn="r"/>
            <a:r>
              <a:rPr lang="pt-BR" sz="1000" b="1" i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de extensão e cultura - </a:t>
            </a:r>
            <a:r>
              <a:rPr lang="pt-BR" sz="1000" b="1" i="1" dirty="0" err="1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000" b="1" i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1400" b="1" i="1" dirty="0">
              <a:solidFill>
                <a:srgbClr val="00B050"/>
              </a:solidFill>
            </a:endParaRPr>
          </a:p>
        </p:txBody>
      </p:sp>
      <p:pic>
        <p:nvPicPr>
          <p:cNvPr id="5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D3DCB4EF-851D-05DB-AF4E-4E783901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95" y="0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81032" y="1198487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dirty="0"/>
              <a:t> </a:t>
            </a:r>
          </a:p>
          <a:p>
            <a:endParaRPr lang="pt-BR" sz="1400" dirty="0"/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822F6787-1A25-D3BE-EC58-CCA138579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6426137"/>
            <a:ext cx="6209242" cy="578224"/>
          </a:xfrm>
        </p:spPr>
        <p:txBody>
          <a:bodyPr>
            <a:normAutofit/>
          </a:bodyPr>
          <a:lstStyle/>
          <a:p>
            <a:pPr algn="r"/>
            <a:r>
              <a:rPr lang="pt-BR" sz="800" b="1" i="1" dirty="0">
                <a:hlinkClick r:id="rId3"/>
              </a:rPr>
              <a:t>Programas e projetos de extensão e cultura - </a:t>
            </a:r>
            <a:r>
              <a:rPr lang="pt-BR" sz="800" b="1" i="1" dirty="0" err="1">
                <a:hlinkClick r:id="rId3"/>
              </a:rPr>
              <a:t>Pró-Reitoria</a:t>
            </a:r>
            <a:r>
              <a:rPr lang="pt-BR" sz="800" b="1" i="1" dirty="0">
                <a:hlinkClick r:id="rId3"/>
              </a:rPr>
              <a:t> de Extensão e Cultura - PROEC - UFLA</a:t>
            </a:r>
            <a:endParaRPr lang="pt-BR" sz="1400" b="1" i="1" dirty="0">
              <a:solidFill>
                <a:srgbClr val="00B05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C04AC1-7188-01DD-3031-DA51A637D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8" y="1780965"/>
            <a:ext cx="6130167" cy="4476400"/>
          </a:xfrm>
          <a:prstGeom prst="rect">
            <a:avLst/>
          </a:prstGeom>
        </p:spPr>
      </p:pic>
      <p:pic>
        <p:nvPicPr>
          <p:cNvPr id="8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77A08A85-8AF5-2817-0D07-EF6E5882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95" y="0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7" y="-252290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Fórum</a:t>
            </a:r>
            <a:r>
              <a:rPr lang="en-US" sz="4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Extensão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6" r="22611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ED006C7-AF62-1A29-A832-F1E4096ABA13}"/>
              </a:ext>
            </a:extLst>
          </p:cNvPr>
          <p:cNvSpPr txBox="1">
            <a:spLocks/>
          </p:cNvSpPr>
          <p:nvPr/>
        </p:nvSpPr>
        <p:spPr>
          <a:xfrm>
            <a:off x="281032" y="1198487"/>
            <a:ext cx="6672281" cy="141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u="sng" dirty="0"/>
              <a:t>3 – ATIVIDADES DE EXTENSÃO  </a:t>
            </a:r>
          </a:p>
          <a:p>
            <a:endParaRPr lang="pt-BR" sz="1400" dirty="0"/>
          </a:p>
          <a:p>
            <a:r>
              <a:rPr lang="pt-BR" sz="1400" dirty="0"/>
              <a:t> </a:t>
            </a:r>
          </a:p>
          <a:p>
            <a:endParaRPr lang="pt-BR" sz="1400" dirty="0"/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822F6787-1A25-D3BE-EC58-CCA138579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6426137"/>
            <a:ext cx="6209242" cy="578224"/>
          </a:xfrm>
        </p:spPr>
        <p:txBody>
          <a:bodyPr>
            <a:normAutofit/>
          </a:bodyPr>
          <a:lstStyle/>
          <a:p>
            <a:pPr algn="r"/>
            <a:r>
              <a:rPr lang="pt-BR" sz="800" b="1" i="1" dirty="0">
                <a:hlinkClick r:id="rId3"/>
              </a:rPr>
              <a:t>Programas e projetos de extensão e cultura - </a:t>
            </a:r>
            <a:r>
              <a:rPr lang="pt-BR" sz="800" b="1" i="1" dirty="0" err="1">
                <a:hlinkClick r:id="rId3"/>
              </a:rPr>
              <a:t>Pró-Reitoria</a:t>
            </a:r>
            <a:r>
              <a:rPr lang="pt-BR" sz="800" b="1" i="1" dirty="0">
                <a:hlinkClick r:id="rId3"/>
              </a:rPr>
              <a:t> de Extensão e Cultura - PROEC - UFLA</a:t>
            </a:r>
            <a:endParaRPr lang="pt-BR" sz="1400" b="1" i="1" dirty="0">
              <a:solidFill>
                <a:srgbClr val="00B05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ACDD68-DBBB-89AE-EDC3-74A44F9E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03" y="1817621"/>
            <a:ext cx="6247710" cy="4489761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76C7B5AC-0740-0DC1-A4CB-9BA3FE113483}"/>
              </a:ext>
            </a:extLst>
          </p:cNvPr>
          <p:cNvSpPr/>
          <p:nvPr/>
        </p:nvSpPr>
        <p:spPr>
          <a:xfrm>
            <a:off x="94497" y="5405717"/>
            <a:ext cx="2142565" cy="11635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Projetos: 288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Programas: 30</a:t>
            </a:r>
          </a:p>
        </p:txBody>
      </p:sp>
      <p:pic>
        <p:nvPicPr>
          <p:cNvPr id="10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F793BC34-A997-E5D6-C4D3-1158253C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25" y="26688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017" y="1579662"/>
            <a:ext cx="6782098" cy="1413238"/>
          </a:xfrm>
        </p:spPr>
        <p:txBody>
          <a:bodyPr>
            <a:noAutofit/>
          </a:bodyPr>
          <a:lstStyle/>
          <a:p>
            <a:r>
              <a:rPr lang="pt-BR" sz="2000" b="1" u="sng" dirty="0">
                <a:solidFill>
                  <a:srgbClr val="FF0000"/>
                </a:solidFill>
              </a:rPr>
              <a:t>ATIVIDADE A3 </a:t>
            </a:r>
            <a:r>
              <a:rPr lang="pt-BR" sz="2000" b="1" dirty="0">
                <a:solidFill>
                  <a:srgbClr val="FF0000"/>
                </a:solidFill>
              </a:rPr>
              <a:t>– Apresentação de modelos de projetos, programas e outros, cujos textos atendam aos critérios de avaliação internos desejados no momento do cadastro</a:t>
            </a:r>
          </a:p>
          <a:p>
            <a:endParaRPr lang="pt-BR" sz="2000" dirty="0"/>
          </a:p>
          <a:p>
            <a:r>
              <a:rPr lang="pt-BR" sz="1600" dirty="0"/>
              <a:t>OBJETIVO O3 – Subsídio para os Colegiados realizarem eventos/ações de capilarização das informações junto aos servidores e discentes das </a:t>
            </a:r>
            <a:r>
              <a:rPr lang="pt-BR" sz="1600" dirty="0" err="1"/>
              <a:t>UAs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RESULTADO ESPERADO R3a – Maior percentual de aprovação das propostas submetidas para avaliação dos Colegiados</a:t>
            </a:r>
          </a:p>
          <a:p>
            <a:r>
              <a:rPr lang="pt-BR" sz="1600" dirty="0"/>
              <a:t>RESULTADO ESPERADO R3b – Sensibilização sobre a importância da Extensão no âmbito das </a:t>
            </a:r>
            <a:r>
              <a:rPr lang="pt-BR" sz="1600" dirty="0" err="1"/>
              <a:t>UAs</a:t>
            </a:r>
            <a:r>
              <a:rPr lang="pt-BR" sz="1600" dirty="0"/>
              <a:t> (inclusive no contexto da </a:t>
            </a:r>
            <a:r>
              <a:rPr lang="pt-BR" sz="1600" dirty="0" err="1"/>
              <a:t>Curricularização</a:t>
            </a:r>
            <a:r>
              <a:rPr lang="pt-BR" sz="1600" dirty="0"/>
              <a:t>)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4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84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6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6674" y="1728352"/>
            <a:ext cx="6782098" cy="1413238"/>
          </a:xfrm>
        </p:spPr>
        <p:txBody>
          <a:bodyPr>
            <a:noAutofit/>
          </a:bodyPr>
          <a:lstStyle/>
          <a:p>
            <a:r>
              <a:rPr lang="pt-BR" sz="2800" b="1" u="sng" dirty="0">
                <a:solidFill>
                  <a:schemeClr val="accent2"/>
                </a:solidFill>
              </a:rPr>
              <a:t>ATIVIDADE A1</a:t>
            </a:r>
            <a:r>
              <a:rPr lang="pt-BR" sz="2800" b="1" dirty="0">
                <a:solidFill>
                  <a:schemeClr val="accent2"/>
                </a:solidFill>
              </a:rPr>
              <a:t> – Breve contextualização da Extensão na UFLA</a:t>
            </a:r>
          </a:p>
          <a:p>
            <a:r>
              <a:rPr lang="pt-BR" dirty="0"/>
              <a:t>OBJETIVO O1 – Sensibilização quanto as nossas potencialidades e os desafios da </a:t>
            </a:r>
            <a:r>
              <a:rPr lang="pt-BR" dirty="0" err="1"/>
              <a:t>curricularização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RESULTADO ESPERADO R1 – Maior engajamento nos e dos colegiados de extensão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1378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65D8698-4F15-C7FB-D1D8-AD8BD531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69" y="-1379"/>
            <a:ext cx="8187831" cy="6856621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68FFC9B-53CF-5FDD-D5BB-149E37B98145}"/>
              </a:ext>
            </a:extLst>
          </p:cNvPr>
          <p:cNvSpPr/>
          <p:nvPr/>
        </p:nvSpPr>
        <p:spPr>
          <a:xfrm>
            <a:off x="4004169" y="4845377"/>
            <a:ext cx="1981852" cy="735291"/>
          </a:xfrm>
          <a:prstGeom prst="rightArrow">
            <a:avLst/>
          </a:prstGeom>
          <a:solidFill>
            <a:srgbClr val="EE8E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47347"/>
            <a:ext cx="3904788" cy="578224"/>
          </a:xfrm>
        </p:spPr>
        <p:txBody>
          <a:bodyPr>
            <a:normAutofit/>
          </a:bodyPr>
          <a:lstStyle/>
          <a:p>
            <a:pPr algn="r"/>
            <a:r>
              <a:rPr lang="pt-BR" sz="800" b="1" i="1" dirty="0">
                <a:hlinkClick r:id="rId4"/>
              </a:rPr>
              <a:t>Programas e projetos de extensão e cultura - </a:t>
            </a:r>
            <a:r>
              <a:rPr lang="pt-BR" sz="800" b="1" i="1" dirty="0" err="1">
                <a:hlinkClick r:id="rId4"/>
              </a:rPr>
              <a:t>Pró-Reitoria</a:t>
            </a:r>
            <a:r>
              <a:rPr lang="pt-BR" sz="800" b="1" i="1" dirty="0">
                <a:hlinkClick r:id="rId4"/>
              </a:rPr>
              <a:t> de Extensão e Cultura - PROEC - UFLA</a:t>
            </a:r>
            <a:endParaRPr lang="pt-BR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1378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47347"/>
            <a:ext cx="3904788" cy="578224"/>
          </a:xfrm>
        </p:spPr>
        <p:txBody>
          <a:bodyPr>
            <a:normAutofit/>
          </a:bodyPr>
          <a:lstStyle/>
          <a:p>
            <a:pPr algn="r"/>
            <a:r>
              <a:rPr lang="pt-BR" sz="800" b="1" i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Orientações para elaboração de um projeto de extensão - </a:t>
            </a:r>
            <a:r>
              <a:rPr lang="pt-BR" sz="800" b="1" i="1" dirty="0" err="1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800" b="1" i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1400" b="1" i="1" dirty="0">
              <a:solidFill>
                <a:srgbClr val="00B05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508107-EBF8-FBB3-5DB1-D4D1D1A7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885" y="584462"/>
            <a:ext cx="7666768" cy="56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1378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25746"/>
            <a:ext cx="4473388" cy="578224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Projeto de Extensão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(SIG)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6600A3-FCFC-FCA0-06FB-1B97606A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23" y="988662"/>
            <a:ext cx="7738296" cy="52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1378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25746"/>
            <a:ext cx="4473388" cy="578224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Projeto de Extensão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(SIG)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6DE4F3-A55B-E9C6-2430-D9704FD5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22" y="920638"/>
            <a:ext cx="7667133" cy="46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1378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25746"/>
            <a:ext cx="4473388" cy="578224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Projeto de Extensão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(SIG)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Elaboração???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E5EFCB-24EF-10F6-2700-7F41B82C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82" y="221895"/>
            <a:ext cx="7899518" cy="44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-576846"/>
            <a:ext cx="4374007" cy="1752008"/>
          </a:xfrm>
        </p:spPr>
        <p:txBody>
          <a:bodyPr anchor="ctr">
            <a:normAutofit/>
          </a:bodyPr>
          <a:lstStyle/>
          <a:p>
            <a:pPr algn="l"/>
            <a:r>
              <a:rPr lang="pt-BR" sz="1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10397764" y="28548"/>
            <a:ext cx="1772239" cy="616217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066" y="61643"/>
            <a:ext cx="7569724" cy="578224"/>
          </a:xfrm>
        </p:spPr>
        <p:txBody>
          <a:bodyPr>
            <a:no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Projeto de Extensão (SIG) - </a:t>
            </a:r>
            <a:r>
              <a:rPr lang="pt-BR" sz="1400" b="1" dirty="0">
                <a:solidFill>
                  <a:srgbClr val="FF0000"/>
                </a:solidFill>
              </a:rPr>
              <a:t>Elaboração???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B08ADFA-0E46-CBD5-C09A-C1193A488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671002"/>
              </p:ext>
            </p:extLst>
          </p:nvPr>
        </p:nvGraphicFramePr>
        <p:xfrm>
          <a:off x="502239" y="580487"/>
          <a:ext cx="11187521" cy="600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49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1" y="-576846"/>
            <a:ext cx="4374007" cy="1752008"/>
          </a:xfrm>
        </p:spPr>
        <p:txBody>
          <a:bodyPr anchor="ctr">
            <a:normAutofit/>
          </a:bodyPr>
          <a:lstStyle/>
          <a:p>
            <a:pPr algn="l"/>
            <a:r>
              <a:rPr lang="pt-BR" sz="1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10397764" y="28548"/>
            <a:ext cx="1772239" cy="616217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sp>
        <p:nvSpPr>
          <p:cNvPr id="9" name="Subtítulo 6">
            <a:extLst>
              <a:ext uri="{FF2B5EF4-FFF2-40B4-BE49-F238E27FC236}">
                <a16:creationId xmlns:a16="http://schemas.microsoft.com/office/drawing/2014/main" id="{29432223-45E8-39F2-B115-5F728F78E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6066" y="61643"/>
            <a:ext cx="7569724" cy="578224"/>
          </a:xfrm>
        </p:spPr>
        <p:txBody>
          <a:bodyPr>
            <a:noAutofit/>
          </a:bodyPr>
          <a:lstStyle/>
          <a:p>
            <a:r>
              <a:rPr lang="pt-BR" sz="1400" b="1" dirty="0">
                <a:solidFill>
                  <a:srgbClr val="0070C0"/>
                </a:solidFill>
              </a:rPr>
              <a:t>Projeto de Extensão (SIG) - </a:t>
            </a:r>
            <a:r>
              <a:rPr lang="pt-BR" sz="1400" b="1" dirty="0">
                <a:solidFill>
                  <a:srgbClr val="FF0000"/>
                </a:solidFill>
              </a:rPr>
              <a:t>Elaboração???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B08ADFA-0E46-CBD5-C09A-C1193A488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020755"/>
              </p:ext>
            </p:extLst>
          </p:nvPr>
        </p:nvGraphicFramePr>
        <p:xfrm>
          <a:off x="502239" y="580487"/>
          <a:ext cx="11187521" cy="600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8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8430" y="401087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Referências</a:t>
            </a:r>
            <a:endParaRPr lang="en-US" sz="4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201906" y="1017637"/>
            <a:ext cx="4817466" cy="4817471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1478" y="1664573"/>
            <a:ext cx="5604997" cy="49413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1200" b="1" dirty="0">
                <a:solidFill>
                  <a:schemeClr val="tx1"/>
                </a:solidFill>
              </a:rPr>
              <a:t>Política Nacional de Extensão Universitária (</a:t>
            </a:r>
            <a:r>
              <a:rPr lang="pt-BR" sz="1200" b="1" dirty="0" err="1">
                <a:solidFill>
                  <a:schemeClr val="tx1"/>
                </a:solidFill>
              </a:rPr>
              <a:t>Forproex</a:t>
            </a:r>
            <a:r>
              <a:rPr lang="pt-BR" sz="1200" b="1" dirty="0">
                <a:solidFill>
                  <a:schemeClr val="tx1"/>
                </a:solidFill>
              </a:rPr>
              <a:t>, 2012). </a:t>
            </a:r>
            <a:r>
              <a:rPr lang="pt-BR" sz="1200" dirty="0">
                <a:solidFill>
                  <a:schemeClr val="tx1"/>
                </a:solidFill>
              </a:rPr>
              <a:t>Disponível em: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– PROEX (ufmg.br)</a:t>
            </a:r>
            <a:endParaRPr lang="pt-BR" sz="1200" dirty="0">
              <a:solidFill>
                <a:schemeClr val="tx1"/>
              </a:solidFill>
            </a:endParaRPr>
          </a:p>
          <a:p>
            <a:pPr algn="l"/>
            <a:r>
              <a:rPr lang="pt-BR" sz="1200" b="1" dirty="0">
                <a:solidFill>
                  <a:schemeClr val="tx1"/>
                </a:solidFill>
              </a:rPr>
              <a:t>Resolução CNE Nº 7/2018. </a:t>
            </a:r>
            <a:r>
              <a:rPr lang="pt-BR" sz="1200" dirty="0">
                <a:solidFill>
                  <a:schemeClr val="tx1"/>
                </a:solidFill>
              </a:rPr>
              <a:t>Disponível em: </a:t>
            </a:r>
            <a:r>
              <a:rPr lang="pt-BR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CNE/CES nº 7, de 18 de dezembro de 2018 (mec.gov.br)</a:t>
            </a:r>
            <a:endParaRPr lang="pt-BR" sz="1200" b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1200" b="1" dirty="0">
                <a:solidFill>
                  <a:schemeClr val="tx1"/>
                </a:solidFill>
              </a:rPr>
              <a:t>Resolução </a:t>
            </a:r>
            <a:r>
              <a:rPr lang="pt-BR" sz="1200" b="1" dirty="0" err="1">
                <a:solidFill>
                  <a:schemeClr val="tx1"/>
                </a:solidFill>
              </a:rPr>
              <a:t>Congrad</a:t>
            </a:r>
            <a:r>
              <a:rPr lang="pt-BR" sz="1200" b="1" dirty="0">
                <a:solidFill>
                  <a:schemeClr val="tx1"/>
                </a:solidFill>
              </a:rPr>
              <a:t> UFLA nº 78/2022. </a:t>
            </a:r>
            <a:r>
              <a:rPr lang="pt-BR" sz="1200" dirty="0">
                <a:solidFill>
                  <a:schemeClr val="tx1"/>
                </a:solidFill>
              </a:rPr>
              <a:t>Disponível em: </a:t>
            </a:r>
            <a:r>
              <a:rPr lang="pt-BR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Normas Gerais de Graduação - </a:t>
            </a:r>
            <a:r>
              <a:rPr lang="pt-BR" sz="12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Graduação - PRG - UFLA</a:t>
            </a:r>
            <a:endParaRPr lang="pt-BR" sz="1200" b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1200" b="1" dirty="0">
                <a:solidFill>
                  <a:schemeClr val="tx1"/>
                </a:solidFill>
              </a:rPr>
              <a:t>Nota técnica PROGRAD/UFLA nº 01/2022. </a:t>
            </a:r>
            <a:r>
              <a:rPr lang="pt-BR" sz="1200" dirty="0">
                <a:solidFill>
                  <a:schemeClr val="tx1"/>
                </a:solidFill>
              </a:rPr>
              <a:t>Disponível em: </a:t>
            </a:r>
            <a:r>
              <a:rPr lang="pt-BR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Minuta Nota técnica para UA.docx (ufla.br)</a:t>
            </a:r>
            <a:endParaRPr lang="en-US" sz="12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1200" b="1" dirty="0">
                <a:solidFill>
                  <a:schemeClr val="tx1"/>
                </a:solidFill>
              </a:rPr>
              <a:t>Decreto nº 7.416 de 30 de dezembro de 2010. </a:t>
            </a:r>
            <a:r>
              <a:rPr lang="pt-BR" sz="1200" dirty="0">
                <a:solidFill>
                  <a:schemeClr val="tx1"/>
                </a:solidFill>
              </a:rPr>
              <a:t>Disponível em: </a:t>
            </a:r>
            <a:r>
              <a:rPr lang="pt-BR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nº 7416 (planalto.gov.br)</a:t>
            </a:r>
            <a:endParaRPr lang="en-US" sz="12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PROEC/UFLA - </a:t>
            </a:r>
            <a:r>
              <a:rPr lang="en-US" sz="1200" b="1" dirty="0" err="1">
                <a:solidFill>
                  <a:schemeClr val="tx1"/>
                </a:solidFill>
              </a:rPr>
              <a:t>Projetos</a:t>
            </a:r>
            <a:r>
              <a:rPr lang="en-US" sz="1200" b="1" dirty="0">
                <a:solidFill>
                  <a:schemeClr val="tx1"/>
                </a:solidFill>
              </a:rPr>
              <a:t> de </a:t>
            </a:r>
            <a:r>
              <a:rPr lang="en-US" sz="1200" b="1" dirty="0" err="1">
                <a:solidFill>
                  <a:schemeClr val="tx1"/>
                </a:solidFill>
              </a:rPr>
              <a:t>Extensão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Disponível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em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pt-BR" sz="1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Projetos de Extensão e Cultura - </a:t>
            </a:r>
            <a:r>
              <a:rPr lang="pt-BR" sz="1200" dirty="0" err="1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12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PROEC/UFLA – </a:t>
            </a:r>
            <a:r>
              <a:rPr lang="en-US" sz="1200" b="1" dirty="0" err="1">
                <a:solidFill>
                  <a:schemeClr val="tx1"/>
                </a:solidFill>
              </a:rPr>
              <a:t>Programas</a:t>
            </a:r>
            <a:r>
              <a:rPr lang="en-US" sz="1200" b="1" dirty="0">
                <a:solidFill>
                  <a:schemeClr val="tx1"/>
                </a:solidFill>
              </a:rPr>
              <a:t> de </a:t>
            </a:r>
            <a:r>
              <a:rPr lang="en-US" sz="1200" b="1" dirty="0" err="1">
                <a:solidFill>
                  <a:schemeClr val="tx1"/>
                </a:solidFill>
              </a:rPr>
              <a:t>Extensão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Disponível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em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pt-BR" sz="12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 de extensão e cultura - </a:t>
            </a:r>
            <a:r>
              <a:rPr lang="pt-BR" sz="12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2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200" b="1" dirty="0">
                <a:solidFill>
                  <a:schemeClr val="tx1"/>
                </a:solidFill>
              </a:rPr>
              <a:t>PROEC/UFLA – </a:t>
            </a:r>
            <a:r>
              <a:rPr lang="en-US" sz="1200" b="1" dirty="0" err="1">
                <a:solidFill>
                  <a:schemeClr val="tx1"/>
                </a:solidFill>
              </a:rPr>
              <a:t>Orientações</a:t>
            </a:r>
            <a:r>
              <a:rPr lang="en-US" sz="1200" b="1" dirty="0">
                <a:solidFill>
                  <a:schemeClr val="tx1"/>
                </a:solidFill>
              </a:rPr>
              <a:t> para </a:t>
            </a:r>
            <a:r>
              <a:rPr lang="en-US" sz="1200" b="1" dirty="0" err="1">
                <a:solidFill>
                  <a:schemeClr val="tx1"/>
                </a:solidFill>
              </a:rPr>
              <a:t>elaboração</a:t>
            </a:r>
            <a:r>
              <a:rPr lang="en-US" sz="1200" b="1" dirty="0">
                <a:solidFill>
                  <a:schemeClr val="tx1"/>
                </a:solidFill>
              </a:rPr>
              <a:t> de um </a:t>
            </a:r>
            <a:r>
              <a:rPr lang="en-US" sz="1200" b="1" dirty="0" err="1">
                <a:solidFill>
                  <a:schemeClr val="tx1"/>
                </a:solidFill>
              </a:rPr>
              <a:t>projeto</a:t>
            </a:r>
            <a:r>
              <a:rPr lang="en-US" sz="1200" b="1" dirty="0">
                <a:solidFill>
                  <a:schemeClr val="tx1"/>
                </a:solidFill>
              </a:rPr>
              <a:t> de </a:t>
            </a:r>
            <a:r>
              <a:rPr lang="en-US" sz="1200" b="1" dirty="0" err="1">
                <a:solidFill>
                  <a:schemeClr val="tx1"/>
                </a:solidFill>
              </a:rPr>
              <a:t>extensão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Disponível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em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pt-BR" sz="12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Orientações para elaboração de um projeto de extensão - </a:t>
            </a:r>
            <a:r>
              <a:rPr lang="pt-BR" sz="1200" dirty="0" err="1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Pró-Reitoria</a:t>
            </a:r>
            <a:r>
              <a:rPr lang="pt-BR" sz="12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Extensão e Cultura - PROEC - UFLA</a:t>
            </a:r>
            <a:endParaRPr lang="pt-BR" sz="28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" name="Top Right">
            <a:extLst>
              <a:ext uri="{FF2B5EF4-FFF2-40B4-BE49-F238E27FC236}">
                <a16:creationId xmlns:a16="http://schemas.microsoft.com/office/drawing/2014/main" id="{E3FB6244-B8BD-4064-9850-4F51628A9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B5A9996-192B-4852-AB1F-96A93C2F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996ECEC-5DDB-4B28-AEA5-3565EF58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C6ABC4-1465-4C74-9A30-ED63BC11A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B42DDF3-1C23-4ED6-969E-47D1C4BB9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99BD5F6-68D2-402F-8E55-5D363E43A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4CE4F2A-3B9A-405A-A943-19E7B49DE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181DAB4-F93C-4BF1-88C3-559744656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CE60BBE-DEBC-422F-A331-7C6A216D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179" y="-408075"/>
            <a:ext cx="5996619" cy="2226076"/>
          </a:xfrm>
        </p:spPr>
        <p:txBody>
          <a:bodyPr anchor="ctr">
            <a:normAutofit/>
          </a:bodyPr>
          <a:lstStyle/>
          <a:p>
            <a:pPr algn="l"/>
            <a:r>
              <a:rPr lang="pt-BR" sz="5400" b="1" dirty="0"/>
              <a:t>Obrigado!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728" y="641277"/>
            <a:ext cx="8108943" cy="2158655"/>
          </a:xfrm>
        </p:spPr>
        <p:txBody>
          <a:bodyPr anchor="ctr">
            <a:normAutofit/>
          </a:bodyPr>
          <a:lstStyle/>
          <a:p>
            <a:pPr algn="l"/>
            <a:r>
              <a:rPr lang="pt-BR" sz="1600" b="1" dirty="0"/>
              <a:t>Profa. Stefânia </a:t>
            </a:r>
            <a:r>
              <a:rPr lang="pt-BR" sz="1600" b="1" dirty="0" err="1"/>
              <a:t>Becattini</a:t>
            </a:r>
            <a:r>
              <a:rPr lang="pt-BR" sz="1600" b="1" dirty="0"/>
              <a:t> </a:t>
            </a:r>
            <a:r>
              <a:rPr lang="pt-BR" sz="1600" b="1" dirty="0" err="1"/>
              <a:t>Vaccaro</a:t>
            </a:r>
            <a:r>
              <a:rPr lang="pt-BR" sz="1600" b="1" dirty="0"/>
              <a:t> – DIR/FCSA</a:t>
            </a:r>
          </a:p>
          <a:p>
            <a:pPr algn="l"/>
            <a:r>
              <a:rPr lang="pt-BR" sz="1600" b="1" dirty="0"/>
              <a:t>Profa. Angélica Sousa da Mata – DFI/ICN</a:t>
            </a:r>
          </a:p>
          <a:p>
            <a:pPr algn="l"/>
            <a:r>
              <a:rPr lang="pt-BR" sz="1600" b="1" dirty="0"/>
              <a:t>Profa. Mariana Esteves </a:t>
            </a:r>
            <a:r>
              <a:rPr lang="pt-BR" sz="1600" b="1" dirty="0" err="1"/>
              <a:t>Mansanares</a:t>
            </a:r>
            <a:r>
              <a:rPr lang="pt-BR" sz="1600" b="1" dirty="0"/>
              <a:t> – DEC/ICN</a:t>
            </a:r>
          </a:p>
          <a:p>
            <a:pPr algn="l"/>
            <a:r>
              <a:rPr lang="pt-BR" sz="1600" b="1" dirty="0"/>
              <a:t>Prof. Chrystian Araujo Pereira – DME/FCS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3" r="-2" b="29016"/>
          <a:stretch/>
        </p:blipFill>
        <p:spPr>
          <a:xfrm>
            <a:off x="619840" y="3003970"/>
            <a:ext cx="11084189" cy="385403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</p:pic>
      <p:grpSp>
        <p:nvGrpSpPr>
          <p:cNvPr id="113" name="Cross">
            <a:extLst>
              <a:ext uri="{FF2B5EF4-FFF2-40B4-BE49-F238E27FC236}">
                <a16:creationId xmlns:a16="http://schemas.microsoft.com/office/drawing/2014/main" id="{BEA6BE57-56C9-4FDB-9E65-32BA5B1A9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4C142AB-A86E-42C0-A367-AF95EE4DE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6CE00E6-8BD6-40B3-82E8-2A71B659E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7" name="Bottom Right">
            <a:extLst>
              <a:ext uri="{FF2B5EF4-FFF2-40B4-BE49-F238E27FC236}">
                <a16:creationId xmlns:a16="http://schemas.microsoft.com/office/drawing/2014/main" id="{1C33E662-AFAD-4FD2-BFCA-DA1E3796E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8" name="Graphic 157">
              <a:extLst>
                <a:ext uri="{FF2B5EF4-FFF2-40B4-BE49-F238E27FC236}">
                  <a16:creationId xmlns:a16="http://schemas.microsoft.com/office/drawing/2014/main" id="{7B35B98B-8610-46F5-AC24-9CA57D0D0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6DF0C77-5794-4856-B914-070685676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6456413-86E1-469C-86A2-FA18A9BF5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BB8939F-2668-4D03-A2D1-62C5531D1B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0708CF7-812B-4A5F-864E-38C3D2C25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D97700D-4E25-40CB-8427-1F19DC45E4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2C94AA5-6B91-41D3-8C64-0E8DD1FBD2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5BFBFE4-E947-4291-9083-052D9C008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0A33551-5743-4661-B6E8-E8C890DE1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4F0F366-E750-FE7B-360B-D29CF3C02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" t="4222" r="1542" b="3937"/>
          <a:stretch/>
        </p:blipFill>
        <p:spPr>
          <a:xfrm>
            <a:off x="285721" y="1394684"/>
            <a:ext cx="5277086" cy="14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0386" y="2063756"/>
            <a:ext cx="6782098" cy="1413238"/>
          </a:xfrm>
        </p:spPr>
        <p:txBody>
          <a:bodyPr>
            <a:noAutofit/>
          </a:bodyPr>
          <a:lstStyle/>
          <a:p>
            <a:r>
              <a:rPr lang="pt-BR" sz="2800" b="1" u="sng" dirty="0">
                <a:solidFill>
                  <a:srgbClr val="00B050"/>
                </a:solidFill>
              </a:rPr>
              <a:t>ATIVIDADE A2 </a:t>
            </a:r>
            <a:r>
              <a:rPr lang="pt-BR" sz="2800" b="1" dirty="0">
                <a:solidFill>
                  <a:srgbClr val="00B050"/>
                </a:solidFill>
              </a:rPr>
              <a:t>– Apresentação dos fundamentos/conceitos da Extensão</a:t>
            </a:r>
          </a:p>
          <a:p>
            <a:endParaRPr lang="pt-BR" sz="2800" dirty="0"/>
          </a:p>
          <a:p>
            <a:r>
              <a:rPr lang="pt-BR" dirty="0"/>
              <a:t>OBJETIVO O2 – Padronização do discurso para todas as </a:t>
            </a:r>
            <a:r>
              <a:rPr lang="pt-BR" dirty="0" err="1"/>
              <a:t>UAs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RESULTADO ESPERADO R2 – Maior cadastro de atividades de extensão (projetos, programas e outros)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8895649" y="2145903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756" y="1343690"/>
            <a:ext cx="8037325" cy="1413238"/>
          </a:xfrm>
        </p:spPr>
        <p:txBody>
          <a:bodyPr>
            <a:noAutofit/>
          </a:bodyPr>
          <a:lstStyle/>
          <a:p>
            <a:r>
              <a:rPr lang="pt-BR" sz="2000" b="1" u="sng" dirty="0"/>
              <a:t>1 – EXTENSÃO UNIVERSITÁRIA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a) Política Nacional de Extensão Universitária (</a:t>
            </a:r>
            <a:r>
              <a:rPr lang="pt-BR" sz="1400" b="1" dirty="0" err="1">
                <a:solidFill>
                  <a:srgbClr val="FF0000"/>
                </a:solidFill>
              </a:rPr>
              <a:t>Forproex</a:t>
            </a:r>
            <a:r>
              <a:rPr lang="pt-BR" sz="1400" b="1" dirty="0">
                <a:solidFill>
                  <a:srgbClr val="FF0000"/>
                </a:solidFill>
              </a:rPr>
              <a:t>, 2012)</a:t>
            </a:r>
          </a:p>
          <a:p>
            <a:r>
              <a:rPr lang="pt-BR" sz="1400" dirty="0"/>
              <a:t> A Extensão Universitária, sob o princípio constitucional da </a:t>
            </a:r>
            <a:r>
              <a:rPr lang="pt-BR" sz="1400" b="1" dirty="0">
                <a:solidFill>
                  <a:schemeClr val="accent2"/>
                </a:solidFill>
              </a:rPr>
              <a:t>indissociabilidade</a:t>
            </a:r>
            <a:r>
              <a:rPr lang="pt-BR" sz="1400" dirty="0"/>
              <a:t> entre ensino, pesquisa e extensão, é um </a:t>
            </a:r>
            <a:r>
              <a:rPr lang="pt-BR" sz="1400" b="1" dirty="0">
                <a:solidFill>
                  <a:schemeClr val="accent2"/>
                </a:solidFill>
              </a:rPr>
              <a:t>processo interdisciplinar</a:t>
            </a:r>
            <a:r>
              <a:rPr lang="pt-BR" sz="1400" dirty="0"/>
              <a:t>, educativo, cultural, científico e político que promove a </a:t>
            </a:r>
            <a:r>
              <a:rPr lang="pt-BR" sz="1400" b="1" dirty="0">
                <a:solidFill>
                  <a:schemeClr val="accent2"/>
                </a:solidFill>
              </a:rPr>
              <a:t>interação transformadora</a:t>
            </a:r>
            <a:r>
              <a:rPr lang="pt-BR" sz="1400" dirty="0"/>
              <a:t> entre Universidade e outros setores da sociedade. </a:t>
            </a:r>
          </a:p>
          <a:p>
            <a:r>
              <a:rPr lang="pt-BR" sz="1400" b="1" dirty="0">
                <a:solidFill>
                  <a:srgbClr val="FF0000"/>
                </a:solidFill>
              </a:rPr>
              <a:t>b) Resolução CNE Nº 7/2018</a:t>
            </a:r>
          </a:p>
          <a:p>
            <a:r>
              <a:rPr lang="pt-BR" sz="1400" dirty="0"/>
              <a:t> Estabelece as Diretrizes para a Extensão na Educação Superior Brasileira e regimenta o disposto na Meta 12.7 da Lei nº 13.005/201</a:t>
            </a:r>
          </a:p>
          <a:p>
            <a:r>
              <a:rPr lang="pt-BR" sz="1400" dirty="0"/>
              <a:t> Art. 3º A Extensão na Educação Superior Brasileira é a atividade que </a:t>
            </a:r>
            <a:r>
              <a:rPr lang="pt-BR" sz="1400" b="1" dirty="0">
                <a:solidFill>
                  <a:schemeClr val="accent2"/>
                </a:solidFill>
              </a:rPr>
              <a:t>se integra à matriz curricular e à organização da pesquisa</a:t>
            </a:r>
            <a:r>
              <a:rPr lang="pt-BR" sz="1400" dirty="0"/>
              <a:t>, constituindo-se em processo interdisciplinar, político educacional, cultural, científico, tecnológico, que promove a </a:t>
            </a:r>
            <a:r>
              <a:rPr lang="pt-BR" sz="1400" b="1" dirty="0">
                <a:solidFill>
                  <a:schemeClr val="accent2"/>
                </a:solidFill>
              </a:rPr>
              <a:t>interação transformadora</a:t>
            </a:r>
            <a:r>
              <a:rPr lang="pt-BR" sz="1400" dirty="0"/>
              <a:t> entre as instituições de ensino superior e os outros setores da sociedade, por meio da </a:t>
            </a:r>
            <a:r>
              <a:rPr lang="pt-BR" sz="1400" b="1" dirty="0">
                <a:solidFill>
                  <a:schemeClr val="accent2"/>
                </a:solidFill>
              </a:rPr>
              <a:t>produção e da aplicação do conhecimento, em articulação permanente com o ensino e a pesquisa</a:t>
            </a:r>
            <a:r>
              <a:rPr lang="pt-BR" sz="1400" dirty="0"/>
              <a:t>.</a:t>
            </a:r>
          </a:p>
          <a:p>
            <a:r>
              <a:rPr lang="pt-BR" sz="1400" dirty="0"/>
              <a:t> Art. 7º </a:t>
            </a:r>
            <a:r>
              <a:rPr lang="pt-BR" sz="1400" b="1" dirty="0">
                <a:solidFill>
                  <a:schemeClr val="accent2"/>
                </a:solidFill>
              </a:rPr>
              <a:t>São consideradas atividades de extensão as intervenções que envolvam diretamente as comunidades externas às instituições de ensino superior e que estejam vinculadas à formação do estudante</a:t>
            </a:r>
            <a:r>
              <a:rPr lang="pt-BR" sz="1400" dirty="0"/>
              <a:t>, nos termos desta Resolução, e conforme normas institucionais próprias.</a:t>
            </a:r>
          </a:p>
          <a:p>
            <a:r>
              <a:rPr lang="pt-BR" sz="1400" dirty="0"/>
              <a:t> 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D19A84-1A02-38A8-55F0-6B0F92E0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64" y="427275"/>
            <a:ext cx="1338606" cy="11216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360255-AF81-6EA7-5C99-2CD4F4AD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312" y="427275"/>
            <a:ext cx="2566194" cy="10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8895649" y="2145903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21" y="1018677"/>
            <a:ext cx="8037325" cy="1413238"/>
          </a:xfrm>
        </p:spPr>
        <p:txBody>
          <a:bodyPr>
            <a:noAutofit/>
          </a:bodyPr>
          <a:lstStyle/>
          <a:p>
            <a:r>
              <a:rPr lang="pt-BR" sz="2000" b="1" u="sng" dirty="0"/>
              <a:t>1 – EXTENSÃO UNIVERSITÁRIA </a:t>
            </a:r>
          </a:p>
          <a:p>
            <a:endParaRPr lang="pt-BR" sz="1400" dirty="0"/>
          </a:p>
          <a:p>
            <a:r>
              <a:rPr lang="pt-BR" sz="1400" b="1" dirty="0">
                <a:solidFill>
                  <a:srgbClr val="FF0000"/>
                </a:solidFill>
              </a:rPr>
              <a:t>c) Resolução </a:t>
            </a:r>
            <a:r>
              <a:rPr lang="pt-BR" sz="1400" b="1" dirty="0" err="1">
                <a:solidFill>
                  <a:srgbClr val="FF0000"/>
                </a:solidFill>
              </a:rPr>
              <a:t>Congrad</a:t>
            </a:r>
            <a:r>
              <a:rPr lang="pt-BR" sz="1400" b="1" dirty="0">
                <a:solidFill>
                  <a:srgbClr val="FF0000"/>
                </a:solidFill>
              </a:rPr>
              <a:t> UFLA nº 78/2022</a:t>
            </a:r>
          </a:p>
          <a:p>
            <a:r>
              <a:rPr lang="pt-BR" sz="1400" dirty="0"/>
              <a:t> Dispõe sobre a integração das atividades de extensão aos currículos dos cursos de graduação da UFLA</a:t>
            </a:r>
          </a:p>
          <a:p>
            <a:r>
              <a:rPr lang="pt-BR" sz="1400" dirty="0" err="1"/>
              <a:t>Art</a:t>
            </a:r>
            <a:r>
              <a:rPr lang="pt-BR" sz="1400" dirty="0"/>
              <a:t> 2º Em consonância com a Resolução CNE n°7/2018 e com as diretrizes da </a:t>
            </a:r>
            <a:r>
              <a:rPr lang="pt-BR" sz="1400" dirty="0" err="1"/>
              <a:t>Pró-reitoria</a:t>
            </a:r>
            <a:r>
              <a:rPr lang="pt-BR" sz="1400" dirty="0"/>
              <a:t> de Extensão, no âmbito desta resolução, </a:t>
            </a:r>
            <a:r>
              <a:rPr lang="pt-BR" sz="1400" b="1" dirty="0">
                <a:solidFill>
                  <a:schemeClr val="accent2"/>
                </a:solidFill>
              </a:rPr>
              <a:t>Atividade de Extensão é um processo educacional que se integra ao ensino e à pesquisa</a:t>
            </a:r>
            <a:r>
              <a:rPr lang="pt-BR" sz="1400" dirty="0"/>
              <a:t>, de natureza interdisciplinar, político educacional, cultural, científico, tecnológico e que constitui espaço de </a:t>
            </a:r>
            <a:r>
              <a:rPr lang="pt-BR" sz="1400" b="1" dirty="0">
                <a:solidFill>
                  <a:schemeClr val="accent2"/>
                </a:solidFill>
              </a:rPr>
              <a:t>trocas entre a instituição de ensino superior e a comunidade externa à UFLA</a:t>
            </a:r>
            <a:r>
              <a:rPr lang="pt-BR" sz="1400" dirty="0"/>
              <a:t>. </a:t>
            </a:r>
          </a:p>
          <a:p>
            <a:r>
              <a:rPr lang="pt-BR" sz="1400" dirty="0"/>
              <a:t>Parágrafo único. </a:t>
            </a:r>
            <a:r>
              <a:rPr lang="pt-BR" sz="1400" b="1" dirty="0">
                <a:solidFill>
                  <a:schemeClr val="accent2"/>
                </a:solidFill>
              </a:rPr>
              <a:t>Para ser caracterizada como atividade de extensão a ser desenvolvida no currículo, a intervenção planejada deve envolver diretamente comunidades externas à UFLA.</a:t>
            </a:r>
          </a:p>
          <a:p>
            <a:r>
              <a:rPr lang="pt-BR" sz="1400" b="1" dirty="0">
                <a:solidFill>
                  <a:srgbClr val="FF0000"/>
                </a:solidFill>
              </a:rPr>
              <a:t>d) Nota técnica PROGRAD/UFLA nº 01/2022 </a:t>
            </a:r>
          </a:p>
          <a:p>
            <a:r>
              <a:rPr lang="pt-BR" sz="1400" dirty="0"/>
              <a:t> Orientação quanto aos dispositivos legais e regulamentares a serem observados, prazos a serem cumpridos e especificidades, inclusive de ordem pedagógica, relativas ao aprimoramento dos currículos decorrente das determinações legais de </a:t>
            </a:r>
            <a:r>
              <a:rPr lang="pt-BR" sz="1400" b="1" dirty="0" err="1">
                <a:solidFill>
                  <a:schemeClr val="accent2"/>
                </a:solidFill>
              </a:rPr>
              <a:t>curricularização</a:t>
            </a:r>
            <a:endParaRPr lang="pt-BR" sz="1400" b="1" dirty="0">
              <a:solidFill>
                <a:schemeClr val="accent2"/>
              </a:solidFill>
            </a:endParaRPr>
          </a:p>
          <a:p>
            <a:r>
              <a:rPr lang="pt-BR" sz="1400" dirty="0"/>
              <a:t> </a:t>
            </a:r>
            <a:r>
              <a:rPr lang="pt-BR" sz="1100" dirty="0"/>
              <a:t>4.3 Para atender à concepção de currículo adotada na Resolução 473/2018 e preconizada pelo Projeto Pedagógico Institucional vigente, a inserção de ações extensionistas foi planejada a partir da </a:t>
            </a:r>
            <a:r>
              <a:rPr lang="pt-BR" sz="1100" b="1" dirty="0">
                <a:solidFill>
                  <a:schemeClr val="accent2"/>
                </a:solidFill>
              </a:rPr>
              <a:t>incorporação de Atividades Curriculares de Extensão (ACE)</a:t>
            </a:r>
            <a:r>
              <a:rPr lang="pt-BR" sz="1400" dirty="0"/>
              <a:t>.</a:t>
            </a:r>
          </a:p>
          <a:p>
            <a:r>
              <a:rPr lang="pt-BR" sz="1400" dirty="0"/>
              <a:t> Art. institucionais próprias.</a:t>
            </a:r>
          </a:p>
          <a:p>
            <a:r>
              <a:rPr lang="pt-BR" sz="1400" dirty="0"/>
              <a:t> 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6C731390-9122-A814-6828-74243575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49" y="353036"/>
            <a:ext cx="2397045" cy="1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738EB81-7968-7745-79CD-7BB1D13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450" y="1018677"/>
            <a:ext cx="8037325" cy="2889935"/>
          </a:xfrm>
        </p:spPr>
        <p:txBody>
          <a:bodyPr>
            <a:noAutofit/>
          </a:bodyPr>
          <a:lstStyle/>
          <a:p>
            <a:r>
              <a:rPr lang="pt-BR" sz="1600" b="1" u="sng" dirty="0"/>
              <a:t>2 – DIRETRIZES PARA AS AÇÕES DE EXTENSÃO UNIVERSITÁRIA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a) Política Nacional de Extensão Universitária (</a:t>
            </a:r>
            <a:r>
              <a:rPr lang="pt-BR" sz="1200" b="1" dirty="0" err="1">
                <a:solidFill>
                  <a:srgbClr val="FF0000"/>
                </a:solidFill>
              </a:rPr>
              <a:t>Forproex</a:t>
            </a:r>
            <a:r>
              <a:rPr lang="pt-BR" sz="1200" b="1" dirty="0">
                <a:solidFill>
                  <a:srgbClr val="FF0000"/>
                </a:solidFill>
              </a:rPr>
              <a:t>, 2012) </a:t>
            </a:r>
          </a:p>
          <a:p>
            <a:r>
              <a:rPr lang="pt-BR" sz="1200" dirty="0"/>
              <a:t>As </a:t>
            </a:r>
            <a:r>
              <a:rPr lang="pt-BR" sz="1200" b="1" dirty="0">
                <a:solidFill>
                  <a:schemeClr val="accent2"/>
                </a:solidFill>
              </a:rPr>
              <a:t>diretrizes</a:t>
            </a:r>
            <a:r>
              <a:rPr lang="pt-BR" sz="1200" dirty="0"/>
              <a:t> (informalmente denominadas de 5is) que devem orientar a formulação e implementação das ações de Extensão Universitária, pactuados no FORPROEX, de forma ampla e aberta (NOGUEIRA, 2000), são as seguintes: </a:t>
            </a:r>
            <a:r>
              <a:rPr lang="pt-BR" sz="1200" b="1" dirty="0">
                <a:solidFill>
                  <a:schemeClr val="accent2"/>
                </a:solidFill>
              </a:rPr>
              <a:t>Interação Dialógica</a:t>
            </a:r>
            <a:r>
              <a:rPr lang="pt-BR" sz="1200" dirty="0"/>
              <a:t>, </a:t>
            </a:r>
            <a:r>
              <a:rPr lang="pt-BR" sz="1200" b="1" dirty="0">
                <a:solidFill>
                  <a:schemeClr val="accent2"/>
                </a:solidFill>
              </a:rPr>
              <a:t>Interdisciplinaridade e </a:t>
            </a:r>
            <a:r>
              <a:rPr lang="pt-BR" sz="1200" b="1" dirty="0" err="1">
                <a:solidFill>
                  <a:schemeClr val="accent2"/>
                </a:solidFill>
              </a:rPr>
              <a:t>interprofissionalidade</a:t>
            </a:r>
            <a:r>
              <a:rPr lang="pt-BR" sz="1200" dirty="0"/>
              <a:t>, </a:t>
            </a:r>
            <a:r>
              <a:rPr lang="pt-BR" sz="1200" b="1" dirty="0">
                <a:solidFill>
                  <a:schemeClr val="accent2"/>
                </a:solidFill>
              </a:rPr>
              <a:t>Indissociabilidade Ensino-Pesquisa-Extensão</a:t>
            </a:r>
            <a:r>
              <a:rPr lang="pt-BR" sz="1200" dirty="0"/>
              <a:t>, </a:t>
            </a:r>
            <a:r>
              <a:rPr lang="pt-BR" sz="1200" b="1" dirty="0">
                <a:solidFill>
                  <a:schemeClr val="accent2"/>
                </a:solidFill>
              </a:rPr>
              <a:t>Impacto na Formação do Estudante</a:t>
            </a:r>
            <a:r>
              <a:rPr lang="pt-BR" sz="1200" dirty="0"/>
              <a:t> e, finalmente, </a:t>
            </a:r>
            <a:r>
              <a:rPr lang="pt-BR" sz="1200" b="1" dirty="0">
                <a:solidFill>
                  <a:schemeClr val="accent2"/>
                </a:solidFill>
              </a:rPr>
              <a:t>Impacto e Transformação Social</a:t>
            </a:r>
            <a:r>
              <a:rPr lang="pt-BR" sz="1200" dirty="0"/>
              <a:t>.  </a:t>
            </a:r>
          </a:p>
          <a:p>
            <a:endParaRPr lang="pt-BR" sz="1200" b="1" dirty="0">
              <a:solidFill>
                <a:schemeClr val="tx1"/>
              </a:solidFill>
            </a:endParaRPr>
          </a:p>
          <a:p>
            <a:r>
              <a:rPr lang="pt-BR" sz="1200" b="1" dirty="0">
                <a:solidFill>
                  <a:srgbClr val="FF0000"/>
                </a:solidFill>
              </a:rPr>
              <a:t>b) Resolução </a:t>
            </a:r>
            <a:r>
              <a:rPr lang="pt-BR" sz="1200" b="1" dirty="0" err="1">
                <a:solidFill>
                  <a:srgbClr val="FF0000"/>
                </a:solidFill>
              </a:rPr>
              <a:t>Congrad</a:t>
            </a:r>
            <a:r>
              <a:rPr lang="pt-BR" sz="1200" b="1" dirty="0">
                <a:solidFill>
                  <a:srgbClr val="FF0000"/>
                </a:solidFill>
              </a:rPr>
              <a:t> UFLA nº 78/2022, Art. 5º</a:t>
            </a:r>
          </a:p>
          <a:p>
            <a:r>
              <a:rPr lang="pt-BR" sz="1200" dirty="0"/>
              <a:t>Dispõe sobre a integração das atividades de extensão aos currículos dos cursos de graduação da UFLA</a:t>
            </a:r>
            <a:endParaRPr lang="pt-BR" sz="1200" b="1" dirty="0">
              <a:solidFill>
                <a:srgbClr val="FF0000"/>
              </a:solidFill>
            </a:endParaRPr>
          </a:p>
          <a:p>
            <a:r>
              <a:rPr lang="pt-BR" sz="1200" dirty="0"/>
              <a:t>Art. 5º Para a </a:t>
            </a:r>
            <a:r>
              <a:rPr lang="pt-BR" sz="1200" b="1" dirty="0">
                <a:solidFill>
                  <a:schemeClr val="accent2"/>
                </a:solidFill>
              </a:rPr>
              <a:t>integração de atividades de extensão aos currículos dos cursos de graduação</a:t>
            </a:r>
            <a:r>
              <a:rPr lang="pt-BR" sz="1200" dirty="0"/>
              <a:t> devem ser observadas as seguintes </a:t>
            </a:r>
            <a:r>
              <a:rPr lang="pt-BR" sz="1200" b="1" dirty="0">
                <a:solidFill>
                  <a:schemeClr val="accent2"/>
                </a:solidFill>
              </a:rPr>
              <a:t>diretrizes</a:t>
            </a:r>
            <a:r>
              <a:rPr lang="pt-BR" sz="1200" dirty="0"/>
              <a:t>: </a:t>
            </a:r>
          </a:p>
          <a:p>
            <a:r>
              <a:rPr lang="pt-BR" sz="1200" dirty="0"/>
              <a:t>V. </a:t>
            </a:r>
            <a:r>
              <a:rPr lang="pt-BR" sz="1200" b="1" dirty="0">
                <a:solidFill>
                  <a:schemeClr val="accent2"/>
                </a:solidFill>
              </a:rPr>
              <a:t>Interação dialógica da comunidade acadêmica com a sociedade </a:t>
            </a:r>
            <a:r>
              <a:rPr lang="pt-BR" sz="1200" dirty="0"/>
              <a:t>por meio da troca de conhecimentos, da participação e do contato com as questões complexas contemporâneas presentes no contexto social. </a:t>
            </a:r>
          </a:p>
          <a:p>
            <a:r>
              <a:rPr lang="pt-BR" sz="1200" dirty="0"/>
              <a:t>VI. </a:t>
            </a:r>
            <a:r>
              <a:rPr lang="pt-BR" sz="1200" b="1" dirty="0">
                <a:solidFill>
                  <a:schemeClr val="accent2"/>
                </a:solidFill>
              </a:rPr>
              <a:t>Indissociabilidade ensino/extensão/pesquisa</a:t>
            </a:r>
            <a:r>
              <a:rPr lang="pt-BR" sz="1200" dirty="0"/>
              <a:t>, com articulação ancorada em processo pedagógico único, interdisciplinar, político educacional, cultural, científico e tecnológico.</a:t>
            </a:r>
          </a:p>
          <a:p>
            <a:r>
              <a:rPr lang="pt-BR" sz="1200" dirty="0"/>
              <a:t> VII. </a:t>
            </a:r>
            <a:r>
              <a:rPr lang="pt-BR" sz="1200" b="1" dirty="0">
                <a:solidFill>
                  <a:schemeClr val="accent2"/>
                </a:solidFill>
              </a:rPr>
              <a:t>Impacto na formação cidadã dos estudantes</a:t>
            </a:r>
            <a:r>
              <a:rPr lang="pt-BR" sz="1200" dirty="0"/>
              <a:t>, marcada e constituída pela vivência dos seus conhecimentos, que, de modo interprofissional e interdisciplinar, seja valorizada e integrada à Matriz Curricular.</a:t>
            </a:r>
          </a:p>
          <a:p>
            <a:r>
              <a:rPr lang="pt-BR" sz="1200" dirty="0"/>
              <a:t> VIII. </a:t>
            </a:r>
            <a:r>
              <a:rPr lang="pt-BR" sz="1200" b="1" dirty="0">
                <a:solidFill>
                  <a:schemeClr val="accent2"/>
                </a:solidFill>
              </a:rPr>
              <a:t>Impacto e transformação social na própria instituição e nos demais setores da sociedade</a:t>
            </a:r>
            <a:r>
              <a:rPr lang="pt-BR" sz="1200" dirty="0"/>
              <a:t>, a partir da construção e aplicação de conhecimentos, bem como por outras atividades acadêmicas e sociais, para o desenvolvimento social, equitativo, sustentável, com a realidade brasileira.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4B346B-41AE-2CC6-60FE-6D4B4FE7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40" y="103695"/>
            <a:ext cx="914746" cy="766461"/>
          </a:xfrm>
          <a:prstGeom prst="rect">
            <a:avLst/>
          </a:prstGeom>
        </p:spPr>
      </p:pic>
      <p:pic>
        <p:nvPicPr>
          <p:cNvPr id="6" name="Picture 2" descr="Logomarca da Ufla, circulo azul com duas linhas paralelas at� o centro e do centro para baixo">
            <a:extLst>
              <a:ext uri="{FF2B5EF4-FFF2-40B4-BE49-F238E27FC236}">
                <a16:creationId xmlns:a16="http://schemas.microsoft.com/office/drawing/2014/main" id="{F4971482-771D-E16F-6FB5-FB772B36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42" y="103695"/>
            <a:ext cx="1494599" cy="7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987544"/>
              </p:ext>
            </p:extLst>
          </p:nvPr>
        </p:nvGraphicFramePr>
        <p:xfrm>
          <a:off x="2811929" y="1018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9294" y="6148232"/>
            <a:ext cx="4320988" cy="578224"/>
          </a:xfrm>
        </p:spPr>
        <p:txBody>
          <a:bodyPr>
            <a:normAutofit/>
          </a:bodyPr>
          <a:lstStyle/>
          <a:p>
            <a:pPr algn="r"/>
            <a:r>
              <a:rPr lang="pt-BR" sz="1400" i="1" dirty="0" err="1"/>
              <a:t>Forproex</a:t>
            </a:r>
            <a:r>
              <a:rPr lang="pt-BR" sz="14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BAF027-6D96-52B3-818E-CFA49D681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038853"/>
              </p:ext>
            </p:extLst>
          </p:nvPr>
        </p:nvGraphicFramePr>
        <p:xfrm>
          <a:off x="1864658" y="1445186"/>
          <a:ext cx="6167719" cy="432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8635" y="1445185"/>
            <a:ext cx="4320988" cy="4326217"/>
          </a:xfrm>
        </p:spPr>
        <p:txBody>
          <a:bodyPr>
            <a:noAutofit/>
          </a:bodyPr>
          <a:lstStyle/>
          <a:p>
            <a:r>
              <a:rPr lang="pt-BR" sz="1600" i="1" dirty="0"/>
              <a:t>...</a:t>
            </a:r>
            <a:r>
              <a:rPr lang="pt-BR" sz="1600" b="1" i="1" dirty="0">
                <a:solidFill>
                  <a:schemeClr val="accent2"/>
                </a:solidFill>
              </a:rPr>
              <a:t>relações entre Universidade e setores sociais marcadas pelo diálogo e troca de saberes</a:t>
            </a:r>
            <a:r>
              <a:rPr lang="pt-BR" sz="1600" i="1" dirty="0"/>
              <a:t>, superando-se, assim, o discurso da hegemonia acadêmica e substituindo-o pela ideia de aliança com movimentos, setores e organizações sociais. Não se trata mais de “estender à sociedade o conhecimento acumulado pela Universidade”, mas de </a:t>
            </a:r>
            <a:r>
              <a:rPr lang="pt-BR" sz="1600" b="1" i="1" dirty="0">
                <a:solidFill>
                  <a:schemeClr val="accent2"/>
                </a:solidFill>
              </a:rPr>
              <a:t>produzir, em interação com a sociedade, um conhecimento novo</a:t>
            </a:r>
            <a:r>
              <a:rPr lang="pt-BR" sz="1600" i="1" dirty="0"/>
              <a:t>. Um conhecimento que contribua para a superação da desigualdade e da exclusão social e para a construção de uma sociedade mais justa, ética e democrática...</a:t>
            </a:r>
          </a:p>
          <a:p>
            <a:endParaRPr lang="pt-BR" sz="1600" i="1" dirty="0"/>
          </a:p>
          <a:p>
            <a:pPr algn="r"/>
            <a:r>
              <a:rPr lang="pt-BR" sz="1600" i="1" dirty="0" err="1"/>
              <a:t>Forproex</a:t>
            </a:r>
            <a:r>
              <a:rPr lang="pt-BR" sz="16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ACFF68-B0FB-5E9F-1C8A-8B798B6EC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090B-4D42-E8EF-2349-9C8D55224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4" y="-2136742"/>
            <a:ext cx="9085883" cy="315541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Fórum de Extensão</a:t>
            </a:r>
          </a:p>
        </p:txBody>
      </p:sp>
      <p:pic>
        <p:nvPicPr>
          <p:cNvPr id="4" name="Picture 3" descr="Quebra-cabeças em figuras de plástico">
            <a:extLst>
              <a:ext uri="{FF2B5EF4-FFF2-40B4-BE49-F238E27FC236}">
                <a16:creationId xmlns:a16="http://schemas.microsoft.com/office/drawing/2014/main" id="{27AE9A3E-A39F-1A10-B61E-4601235ED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3" r="13245" b="-3"/>
          <a:stretch/>
        </p:blipFill>
        <p:spPr>
          <a:xfrm>
            <a:off x="103829" y="2325198"/>
            <a:ext cx="2566194" cy="2566194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5AA182-771F-51FA-607B-4B5329A21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474642"/>
              </p:ext>
            </p:extLst>
          </p:nvPr>
        </p:nvGraphicFramePr>
        <p:xfrm>
          <a:off x="1864658" y="1445186"/>
          <a:ext cx="6167719" cy="432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6">
            <a:extLst>
              <a:ext uri="{FF2B5EF4-FFF2-40B4-BE49-F238E27FC236}">
                <a16:creationId xmlns:a16="http://schemas.microsoft.com/office/drawing/2014/main" id="{EC646DB3-EAF2-D6C0-FFC3-02DDBBB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8635" y="1445185"/>
            <a:ext cx="4320988" cy="4326217"/>
          </a:xfrm>
        </p:spPr>
        <p:txBody>
          <a:bodyPr>
            <a:noAutofit/>
          </a:bodyPr>
          <a:lstStyle/>
          <a:p>
            <a:r>
              <a:rPr lang="pt-BR" sz="2000" i="1" dirty="0"/>
              <a:t>O suposto dessa diretriz é que a </a:t>
            </a:r>
            <a:r>
              <a:rPr lang="pt-BR" sz="2000" b="1" i="1" dirty="0">
                <a:solidFill>
                  <a:schemeClr val="accent2"/>
                </a:solidFill>
              </a:rPr>
              <a:t>combinação de especialização e visão holista</a:t>
            </a:r>
            <a:r>
              <a:rPr lang="pt-BR" sz="2000" i="1" dirty="0"/>
              <a:t> pode ser materializada pela interação de modelos, conceitos e metodologias oriundos de </a:t>
            </a:r>
            <a:r>
              <a:rPr lang="pt-BR" sz="2000" b="1" i="1" dirty="0">
                <a:solidFill>
                  <a:schemeClr val="accent2"/>
                </a:solidFill>
              </a:rPr>
              <a:t>várias disciplinas e áreas do conhecimento</a:t>
            </a:r>
            <a:r>
              <a:rPr lang="pt-BR" sz="2000" i="1" dirty="0"/>
              <a:t>, assim como pela </a:t>
            </a:r>
            <a:r>
              <a:rPr lang="pt-BR" sz="2000" b="1" i="1" dirty="0">
                <a:solidFill>
                  <a:schemeClr val="accent2"/>
                </a:solidFill>
              </a:rPr>
              <a:t>construção de alianças intersetoriais, </a:t>
            </a:r>
            <a:r>
              <a:rPr lang="pt-BR" sz="2000" b="1" i="1" dirty="0" err="1">
                <a:solidFill>
                  <a:schemeClr val="accent2"/>
                </a:solidFill>
              </a:rPr>
              <a:t>interorganizacionais</a:t>
            </a:r>
            <a:r>
              <a:rPr lang="pt-BR" sz="2000" b="1" i="1" dirty="0">
                <a:solidFill>
                  <a:schemeClr val="accent2"/>
                </a:solidFill>
              </a:rPr>
              <a:t> e interprofissionais</a:t>
            </a:r>
            <a:r>
              <a:rPr lang="pt-BR" sz="2000" i="1" dirty="0"/>
              <a:t>.</a:t>
            </a:r>
          </a:p>
          <a:p>
            <a:pPr algn="r"/>
            <a:r>
              <a:rPr lang="pt-BR" sz="2000" i="1" dirty="0" err="1"/>
              <a:t>Forproex</a:t>
            </a:r>
            <a:r>
              <a:rPr lang="pt-BR" sz="2000" i="1" dirty="0"/>
              <a:t> (2012)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84DAF3-E9B6-47E0-0D9D-24F41BD17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254" y="0"/>
            <a:ext cx="914746" cy="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3011</Words>
  <Application>Microsoft Office PowerPoint</Application>
  <PresentationFormat>Widescreen</PresentationFormat>
  <Paragraphs>244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AvenirNext LT Pro Medium</vt:lpstr>
      <vt:lpstr>Posterama</vt:lpstr>
      <vt:lpstr>Segoe UI Semilight</vt:lpstr>
      <vt:lpstr>ExploreVTI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Fórum de Extensão</vt:lpstr>
      <vt:lpstr>Referências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de Extensão</dc:title>
  <dc:creator>Chrystian Araujo Pereira</dc:creator>
  <cp:lastModifiedBy>Chrystian Araujo Pereira</cp:lastModifiedBy>
  <cp:revision>27</cp:revision>
  <dcterms:created xsi:type="dcterms:W3CDTF">2023-11-29T17:52:28Z</dcterms:created>
  <dcterms:modified xsi:type="dcterms:W3CDTF">2023-12-15T13:20:17Z</dcterms:modified>
</cp:coreProperties>
</file>